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Maven Pro" pitchFamily="2" charset="77"/>
      <p:regular r:id="rId26"/>
      <p:bold r:id="rId27"/>
    </p:embeddedFont>
    <p:embeddedFont>
      <p:font typeface="Nunito"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42" d="100"/>
          <a:sy n="142" d="100"/>
        </p:scale>
        <p:origin x="7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ed.stlouisfed.org/series/T10Y2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droneii.com/drone-manufacturer-market-shares-dji-leads-the-way-in-the-u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ronedj.com/2019/09/24/dji-phantom-4-multispectra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adorama.com/alc/what-are-the-best-drones-with-4k-camera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news.wsu.edu/2019/07/22/protecting-vineyards-drone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mazon.com/AEE-Foldable-Propellers-Technology-Quadcopter/dp/B07T18XRMV"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griculture.gov.au/abares/publications/insights/snapshot-of-australian-agricultur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knoema.com/atlas/Australia/Fertilizer-consump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g2.com/omnichannel-marke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Good evening everyone. Thank you for coming to the final public report for the Johns Creek Enterprises</a:t>
            </a:r>
            <a:endParaRPr/>
          </a:p>
          <a:p>
            <a:pPr marL="0" lvl="0" indent="0" algn="l" rtl="0">
              <a:lnSpc>
                <a:spcPct val="115000"/>
              </a:lnSpc>
              <a:spcBef>
                <a:spcPts val="1200"/>
              </a:spcBef>
              <a:spcAft>
                <a:spcPts val="0"/>
              </a:spcAft>
              <a:buNone/>
            </a:pPr>
            <a:r>
              <a:rPr lang="en"/>
              <a:t>Case. We are team 1. My name is Kexin Zhang.</a:t>
            </a:r>
            <a:endParaRPr/>
          </a:p>
          <a:p>
            <a:pPr marL="0" lvl="0" indent="0" algn="l" rtl="0">
              <a:lnSpc>
                <a:spcPct val="115000"/>
              </a:lnSpc>
              <a:spcBef>
                <a:spcPts val="1200"/>
              </a:spcBef>
              <a:spcAft>
                <a:spcPts val="0"/>
              </a:spcAft>
              <a:buNone/>
            </a:pPr>
            <a:r>
              <a:rPr lang="en"/>
              <a:t>(everybody say their names)</a:t>
            </a:r>
            <a:endParaRPr/>
          </a:p>
          <a:p>
            <a:pPr marL="0" lvl="0" indent="0" algn="l" rtl="0">
              <a:spcBef>
                <a:spcPts val="1200"/>
              </a:spcBef>
              <a:spcAft>
                <a:spcPts val="0"/>
              </a:spcAft>
              <a:buNone/>
            </a:pPr>
            <a:r>
              <a:rPr lang="en">
                <a:latin typeface="Calibri"/>
                <a:ea typeface="Calibri"/>
                <a:cs typeface="Calibri"/>
                <a:sym typeface="Calibri"/>
              </a:rPr>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02ca062c7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02ca062c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It is crucial to take some financial risk factors into account in order to achieve our goal, that is, maximize the profit as soon as possible. To have successful international business in Australia, we have to recognize the diversity of the world marketplace and be able to cope with uncertainties and risks.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eab9cbb9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0eab9cbb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The exchange rates between USD and AUD fluctuate all the time. Because we are doing international business, We will have lots of foreign currency assets, and the value of it will go up or down and finally result in exchange gain/loss. To avoid these uncertainty, we should purchase hedging instruments to offset the risk, preventing any exchange losses. </a:t>
            </a:r>
            <a:endParaRPr/>
          </a:p>
          <a:p>
            <a:pPr marL="0" lvl="0" indent="0" algn="l" rtl="0">
              <a:spcBef>
                <a:spcPts val="12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70eab9cbb9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70eab9cbb9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2"/>
              </a:buClr>
              <a:buSzPts val="1000"/>
              <a:buFont typeface="Nunito"/>
              <a:buChar char="●"/>
            </a:pPr>
            <a:r>
              <a:rPr lang="en" sz="1000">
                <a:uFill>
                  <a:noFill/>
                </a:uFill>
                <a:latin typeface="Calibri"/>
                <a:ea typeface="Calibri"/>
                <a:cs typeface="Calibri"/>
                <a:sym typeface="Calibri"/>
                <a:hlinkClick r:id="rId3"/>
              </a:rPr>
              <a:t>https://fred.stlouisfed.org/series/T10Y2Y</a:t>
            </a:r>
            <a:endParaRPr/>
          </a:p>
          <a:p>
            <a:pPr marL="457200" lvl="0" indent="-311150" algn="l" rtl="0">
              <a:lnSpc>
                <a:spcPct val="115000"/>
              </a:lnSpc>
              <a:spcBef>
                <a:spcPts val="0"/>
              </a:spcBef>
              <a:spcAft>
                <a:spcPts val="0"/>
              </a:spcAft>
              <a:buClr>
                <a:schemeClr val="dk2"/>
              </a:buClr>
              <a:buSzPts val="1300"/>
              <a:buFont typeface="Nunito"/>
              <a:buChar char="●"/>
            </a:pPr>
            <a:r>
              <a:rPr lang="en"/>
              <a:t>There also might be a potential economic downturn in the future. The picture here shows the difference between the yield of 10 year t bill and 2 year t bill. As we can see from the picture, the difference has been decayding since 2015, and we can find that people are not confident about the economy in the long run, and may be a world wide recession. If it really happens, lots of companies not only in the USA but also in Australia will have a hard time in the near future, their ability to pay will be impaired. Which will  increase default risk. </a:t>
            </a:r>
            <a:endParaRPr/>
          </a:p>
          <a:p>
            <a:pPr marL="457200" lvl="0" indent="-311150" algn="l" rtl="0">
              <a:lnSpc>
                <a:spcPct val="115000"/>
              </a:lnSpc>
              <a:spcBef>
                <a:spcPts val="0"/>
              </a:spcBef>
              <a:spcAft>
                <a:spcPts val="0"/>
              </a:spcAft>
              <a:buClr>
                <a:schemeClr val="dk2"/>
              </a:buClr>
              <a:buSzPts val="1300"/>
              <a:buFont typeface="Nunito"/>
              <a:buChar char="●"/>
            </a:pPr>
            <a:r>
              <a:rPr lang="en"/>
              <a:t>The solution is going to be: Corporate with third party collection agency to recover loss as much as possible from default credit sales.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04b15dbc1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04b15dbc1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Finally, we have to decide whether to establish a branch or an oversea subsidiary in Australia. The US is one of the two countries that have a Residency Based Taxation System. Our company is a us based company, which means it should be recognized as a US resident, all the oversea income we obtained will be taxed again after paying the AU’s corporate tax.</a:t>
            </a:r>
            <a:endParaRPr/>
          </a:p>
          <a:p>
            <a:pPr marL="0" lvl="0" indent="0" algn="l" rtl="0">
              <a:lnSpc>
                <a:spcPct val="115000"/>
              </a:lnSpc>
              <a:spcBef>
                <a:spcPts val="1200"/>
              </a:spcBef>
              <a:spcAft>
                <a:spcPts val="1200"/>
              </a:spcAft>
              <a:buNone/>
            </a:pPr>
            <a:r>
              <a:rPr lang="en"/>
              <a:t>To relieve the double taxation issue, our best try is to establish an oversea subsidiary and transfer funds by paying dividends to the parent company, which will result in lower tax rate.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02ca062c7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02ca062c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3"/>
              </a:rPr>
              <a:t>https://www.droneii.com/drone-manufacturer-market-shares-dji-leads-the-way-in-the-us</a:t>
            </a:r>
            <a:endParaRPr sz="800">
              <a:latin typeface="Calibri"/>
              <a:ea typeface="Calibri"/>
              <a:cs typeface="Calibri"/>
              <a:sym typeface="Calibri"/>
            </a:endParaRPr>
          </a:p>
          <a:p>
            <a:pPr marL="457200" lvl="0" indent="0" algn="l" rtl="0">
              <a:lnSpc>
                <a:spcPct val="115000"/>
              </a:lnSpc>
              <a:spcBef>
                <a:spcPts val="0"/>
              </a:spcBef>
              <a:spcAft>
                <a:spcPts val="1600"/>
              </a:spcAft>
              <a:buNone/>
            </a:pPr>
            <a:r>
              <a:rPr lang="en" sz="800">
                <a:latin typeface="Calibri"/>
                <a:ea typeface="Calibri"/>
                <a:cs typeface="Calibri"/>
                <a:sym typeface="Calibri"/>
              </a:rPr>
              <a:t>  https://www.statista.com/statistics/744071/manufacturing-labor-costs-per-hour-china-vietnam-mexico/</a:t>
            </a:r>
            <a:endParaRPr sz="8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04b15dbc1_4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704b15dbc1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3"/>
              </a:rPr>
              <a:t>https://dronedj.com/2019/09/24/dji-phantom-4-multispectral/</a:t>
            </a:r>
            <a:endParaRPr sz="800">
              <a:solidFill>
                <a:schemeClr val="dk2"/>
              </a:solidFill>
              <a:latin typeface="Calibri"/>
              <a:ea typeface="Calibri"/>
              <a:cs typeface="Calibri"/>
              <a:sym typeface="Calibri"/>
            </a:endParaRPr>
          </a:p>
          <a:p>
            <a:pPr marL="0" lvl="0" indent="0" algn="l" rtl="0">
              <a:spcBef>
                <a:spcPts val="16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02ddb329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02ddb329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Australia already has a tax treaty in place </a:t>
            </a:r>
            <a:endParaRPr/>
          </a:p>
          <a:p>
            <a:pPr marL="0" lvl="0" indent="0" algn="l" rtl="0">
              <a:spcBef>
                <a:spcPts val="0"/>
              </a:spcBef>
              <a:spcAft>
                <a:spcPts val="0"/>
              </a:spcAft>
              <a:buNone/>
            </a:pPr>
            <a:r>
              <a:rPr lang="en"/>
              <a:t>Account for these in our budget</a:t>
            </a:r>
            <a:endParaRPr/>
          </a:p>
          <a:p>
            <a:pPr marL="0" lvl="0" indent="0" algn="l" rtl="0">
              <a:spcBef>
                <a:spcPts val="0"/>
              </a:spcBef>
              <a:spcAft>
                <a:spcPts val="0"/>
              </a:spcAft>
              <a:buNone/>
            </a:pPr>
            <a:endParaRPr/>
          </a:p>
          <a:p>
            <a:pPr marL="0" lvl="0" indent="0" algn="l" rtl="0">
              <a:spcBef>
                <a:spcPts val="0"/>
              </a:spcBef>
              <a:spcAft>
                <a:spcPts val="0"/>
              </a:spcAft>
              <a:buNone/>
            </a:pPr>
            <a:endParaRPr sz="800">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r>
              <a:rPr lang="en"/>
              <a:t>Image (right): </a:t>
            </a:r>
            <a:r>
              <a:rPr lang="en" u="sng">
                <a:solidFill>
                  <a:schemeClr val="hlink"/>
                </a:solidFill>
                <a:hlinkClick r:id="rId3"/>
              </a:rPr>
              <a:t>https://www.adorama.com/alc/what-are-the-best-drones-with-4k-cameras</a:t>
            </a:r>
            <a:endParaRPr/>
          </a:p>
          <a:p>
            <a:pPr marL="0" lvl="0" indent="0" algn="l" rtl="0">
              <a:spcBef>
                <a:spcPts val="0"/>
              </a:spcBef>
              <a:spcAft>
                <a:spcPts val="0"/>
              </a:spcAft>
              <a:buNone/>
            </a:pPr>
            <a:endParaRPr/>
          </a:p>
          <a:p>
            <a:pPr marL="0" lvl="0" indent="0" algn="l" rtl="0">
              <a:spcBef>
                <a:spcPts val="0"/>
              </a:spcBef>
              <a:spcAft>
                <a:spcPts val="0"/>
              </a:spcAft>
              <a:buNone/>
            </a:pPr>
            <a:r>
              <a:rPr lang="en"/>
              <a:t>Image (left): </a:t>
            </a:r>
            <a:r>
              <a:rPr lang="en" u="sng">
                <a:solidFill>
                  <a:schemeClr val="hlink"/>
                </a:solidFill>
                <a:hlinkClick r:id="rId4"/>
              </a:rPr>
              <a:t>https://news.wsu.edu/2019/07/22/protecting-vineyards-drones/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702ca062c7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702ca062c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a:t>
            </a:r>
            <a:r>
              <a:rPr lang="en" u="sng">
                <a:solidFill>
                  <a:schemeClr val="hlink"/>
                </a:solidFill>
                <a:hlinkClick r:id="rId3"/>
              </a:rPr>
              <a:t>https://www.amazon.com/AEE-Foldable-Propellers-Technology-Quadcopter/dp/B07T18XRMV</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02ca062c7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702ca062c7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02ca062c7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02ca062c7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02ca062c7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02ca062c7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Today we are going to talk about our market approach. The location we have chosen to explore our market is Australia. In addition, we will also give suggestions about the time to approach the real market, and our advertising strategies. After that we are going to talk about the ROI on our product and also about some financial risks we are prepared for.</a:t>
            </a:r>
            <a:endParaRPr/>
          </a:p>
          <a:p>
            <a:pPr marL="0" lvl="0" indent="0" algn="l" rtl="0">
              <a:lnSpc>
                <a:spcPct val="115000"/>
              </a:lnSpc>
              <a:spcBef>
                <a:spcPts val="0"/>
              </a:spcBef>
              <a:spcAft>
                <a:spcPts val="0"/>
              </a:spcAft>
              <a:buNone/>
            </a:pPr>
            <a:r>
              <a:rPr lang="en"/>
              <a:t> </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02ca062c7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02ca062c7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data given by the board</a:t>
            </a:r>
            <a:endParaRPr/>
          </a:p>
          <a:p>
            <a:pPr marL="0" lvl="0" indent="0" algn="l" rtl="0">
              <a:lnSpc>
                <a:spcPct val="115000"/>
              </a:lnSpc>
              <a:spcBef>
                <a:spcPts val="0"/>
              </a:spcBef>
              <a:spcAft>
                <a:spcPts val="0"/>
              </a:spcAft>
              <a:buNone/>
            </a:pPr>
            <a:r>
              <a:rPr lang="en">
                <a:latin typeface="Calibri"/>
                <a:ea typeface="Calibri"/>
                <a:cs typeface="Calibri"/>
                <a:sym typeface="Calibri"/>
              </a:rPr>
              <a:t>Source: McBratney, A., Whelan, B., Ancev, T. et al. Future Directions of Precision Agriculture. Precision Agric 6, 7–23 (2005). (Future Directions of Precision Agriculturew ALEX McBRATNEY BRETT WHELAN TIHOMIR ANCEV)</a:t>
            </a:r>
            <a:endParaRPr>
              <a:latin typeface="Calibri"/>
              <a:ea typeface="Calibri"/>
              <a:cs typeface="Calibri"/>
              <a:sym typeface="Calibri"/>
            </a:endParaRPr>
          </a:p>
          <a:p>
            <a:pPr marL="0" lvl="0" indent="0" algn="just" rtl="0">
              <a:lnSpc>
                <a:spcPct val="115000"/>
              </a:lnSpc>
              <a:spcBef>
                <a:spcPts val="1600"/>
              </a:spcBef>
              <a:spcAft>
                <a:spcPts val="0"/>
              </a:spcAft>
              <a:buNone/>
            </a:pPr>
            <a:r>
              <a:rPr lang="en" sz="1600"/>
              <a:t>Now let me briefly talk about why we have chosen Australia as our target country.</a:t>
            </a:r>
            <a:endParaRPr sz="1600"/>
          </a:p>
          <a:p>
            <a:pPr marL="0" lvl="0" indent="0" algn="just" rtl="0">
              <a:lnSpc>
                <a:spcPct val="115000"/>
              </a:lnSpc>
              <a:spcBef>
                <a:spcPts val="0"/>
              </a:spcBef>
              <a:spcAft>
                <a:spcPts val="0"/>
              </a:spcAft>
              <a:buNone/>
            </a:pPr>
            <a:r>
              <a:rPr lang="en" sz="1600"/>
              <a:t>As we went through the whole excel sheet, we found two countries that caught us the most. They are Australia and China.</a:t>
            </a:r>
            <a:endParaRPr sz="1600"/>
          </a:p>
          <a:p>
            <a:pPr marL="0" lvl="0" indent="0" algn="just" rtl="0">
              <a:lnSpc>
                <a:spcPct val="115000"/>
              </a:lnSpc>
              <a:spcBef>
                <a:spcPts val="0"/>
              </a:spcBef>
              <a:spcAft>
                <a:spcPts val="0"/>
              </a:spcAft>
              <a:buNone/>
            </a:pPr>
            <a:r>
              <a:rPr lang="en" sz="1600"/>
              <a:t> </a:t>
            </a:r>
            <a:endParaRPr sz="1600"/>
          </a:p>
          <a:p>
            <a:pPr marL="0" lvl="0" indent="0" algn="just" rtl="0">
              <a:lnSpc>
                <a:spcPct val="115000"/>
              </a:lnSpc>
              <a:spcBef>
                <a:spcPts val="0"/>
              </a:spcBef>
              <a:spcAft>
                <a:spcPts val="0"/>
              </a:spcAft>
              <a:buNone/>
            </a:pPr>
            <a:r>
              <a:rPr lang="en" sz="1600"/>
              <a:t>They are both countries with high agricultural potential. As we can see from the excel that they both have large territory of land and also a large percentage of agricultural land. </a:t>
            </a:r>
            <a:endParaRPr sz="1600"/>
          </a:p>
          <a:p>
            <a:pPr marL="0" lvl="0" indent="0" algn="just" rtl="0">
              <a:lnSpc>
                <a:spcPct val="115000"/>
              </a:lnSpc>
              <a:spcBef>
                <a:spcPts val="0"/>
              </a:spcBef>
              <a:spcAft>
                <a:spcPts val="0"/>
              </a:spcAft>
              <a:buNone/>
            </a:pPr>
            <a:r>
              <a:rPr lang="en" sz="1600"/>
              <a:t> </a:t>
            </a:r>
            <a:endParaRPr sz="1600"/>
          </a:p>
          <a:p>
            <a:pPr marL="0" lvl="0" indent="0" algn="l" rtl="0">
              <a:spcBef>
                <a:spcPts val="0"/>
              </a:spcBef>
              <a:spcAft>
                <a:spcPts val="0"/>
              </a:spcAft>
              <a:buNone/>
            </a:pPr>
            <a:r>
              <a:rPr lang="en" sz="1600">
                <a:latin typeface="Times New Roman"/>
                <a:ea typeface="Times New Roman"/>
                <a:cs typeface="Times New Roman"/>
                <a:sym typeface="Times New Roman"/>
              </a:rPr>
              <a:t>However, Australia has a great advantage in the Ease of Doing Business Ranking. It has got the 10</a:t>
            </a:r>
            <a:r>
              <a:rPr lang="en" sz="1600" baseline="30000">
                <a:latin typeface="Times New Roman"/>
                <a:ea typeface="Times New Roman"/>
                <a:cs typeface="Times New Roman"/>
                <a:sym typeface="Times New Roman"/>
              </a:rPr>
              <a:t>th</a:t>
            </a:r>
            <a:r>
              <a:rPr lang="en" sz="1600">
                <a:latin typeface="Times New Roman"/>
                <a:ea typeface="Times New Roman"/>
                <a:cs typeface="Times New Roman"/>
                <a:sym typeface="Times New Roman"/>
              </a:rPr>
              <a:t> place while the China is number 93. Australia also out-wins China in the Corruption Perception Index. Moreover, we have to consider that the outbreak of the Coronavirus would bring a negative influence in our potential market in China</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02ddb3291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02ddb329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a:highlight>
                <a:schemeClr val="lt1"/>
              </a:highlight>
            </a:endParaRPr>
          </a:p>
          <a:p>
            <a:pPr marL="0" lvl="0" indent="0" algn="l" rtl="0">
              <a:spcBef>
                <a:spcPts val="0"/>
              </a:spcBef>
              <a:spcAft>
                <a:spcPts val="0"/>
              </a:spcAft>
              <a:buNone/>
            </a:pPr>
            <a:endParaRPr sz="700">
              <a:latin typeface="Calibri"/>
              <a:ea typeface="Calibri"/>
              <a:cs typeface="Calibri"/>
              <a:sym typeface="Calibri"/>
            </a:endParaRPr>
          </a:p>
          <a:p>
            <a:pPr marL="0" lvl="0" indent="0" algn="l" rtl="0">
              <a:spcBef>
                <a:spcPts val="0"/>
              </a:spcBef>
              <a:spcAft>
                <a:spcPts val="0"/>
              </a:spcAft>
              <a:buNone/>
            </a:pPr>
            <a:endParaRPr sz="700">
              <a:latin typeface="Calibri"/>
              <a:ea typeface="Calibri"/>
              <a:cs typeface="Calibri"/>
              <a:sym typeface="Calibri"/>
            </a:endParaRPr>
          </a:p>
          <a:p>
            <a:pPr marL="0" lvl="0" indent="0" algn="l" rtl="0">
              <a:spcBef>
                <a:spcPts val="0"/>
              </a:spcBef>
              <a:spcAft>
                <a:spcPts val="0"/>
              </a:spcAft>
              <a:buNone/>
            </a:pPr>
            <a:r>
              <a:rPr lang="en" sz="900">
                <a:latin typeface="Calibri"/>
                <a:ea typeface="Calibri"/>
                <a:cs typeface="Calibri"/>
                <a:sym typeface="Calibri"/>
              </a:rPr>
              <a:t>Source: </a:t>
            </a:r>
            <a:r>
              <a:rPr lang="en" sz="900">
                <a:uFill>
                  <a:noFill/>
                </a:uFill>
                <a:latin typeface="Calibri"/>
                <a:ea typeface="Calibri"/>
                <a:cs typeface="Calibri"/>
                <a:sym typeface="Calibri"/>
                <a:hlinkClick r:id="rId3"/>
              </a:rPr>
              <a:t>https://www.agriculture.gov.au/abares/publications/insights/snapshot-of-australian-agriculture</a:t>
            </a:r>
            <a:endParaRPr sz="900">
              <a:latin typeface="Calibri"/>
              <a:ea typeface="Calibri"/>
              <a:cs typeface="Calibri"/>
              <a:sym typeface="Calibri"/>
            </a:endParaRPr>
          </a:p>
          <a:p>
            <a:pPr marL="0" lvl="0" indent="0" algn="l" rtl="0">
              <a:spcBef>
                <a:spcPts val="0"/>
              </a:spcBef>
              <a:spcAft>
                <a:spcPts val="0"/>
              </a:spcAft>
              <a:buNone/>
            </a:pPr>
            <a:r>
              <a:rPr lang="en" sz="900">
                <a:latin typeface="Calibri"/>
                <a:ea typeface="Calibri"/>
                <a:cs typeface="Calibri"/>
                <a:sym typeface="Calibri"/>
              </a:rPr>
              <a:t>              </a:t>
            </a:r>
            <a:r>
              <a:rPr lang="en" sz="900">
                <a:uFill>
                  <a:noFill/>
                </a:uFill>
                <a:latin typeface="Calibri"/>
                <a:ea typeface="Calibri"/>
                <a:cs typeface="Calibri"/>
                <a:sym typeface="Calibri"/>
                <a:hlinkClick r:id="rId4"/>
              </a:rPr>
              <a:t>https://knoema.com/atlas/Australia/Fertilizer-consumption</a:t>
            </a:r>
            <a:endParaRPr sz="900">
              <a:latin typeface="Calibri"/>
              <a:ea typeface="Calibri"/>
              <a:cs typeface="Calibri"/>
              <a:sym typeface="Calibri"/>
            </a:endParaRPr>
          </a:p>
          <a:p>
            <a:pPr marL="0" lvl="0" indent="0" algn="l" rtl="0">
              <a:spcBef>
                <a:spcPts val="0"/>
              </a:spcBef>
              <a:spcAft>
                <a:spcPts val="0"/>
              </a:spcAft>
              <a:buNone/>
            </a:pPr>
            <a:r>
              <a:rPr lang="en" sz="900">
                <a:latin typeface="Calibri"/>
                <a:ea typeface="Calibri"/>
                <a:cs typeface="Calibri"/>
                <a:sym typeface="Calibri"/>
              </a:rPr>
              <a:t>              </a:t>
            </a:r>
            <a:r>
              <a:rPr lang="en" sz="900">
                <a:uFill>
                  <a:noFill/>
                </a:uFill>
                <a:latin typeface="Calibri"/>
                <a:ea typeface="Calibri"/>
                <a:cs typeface="Calibri"/>
                <a:sym typeface="Calibri"/>
                <a:hlinkClick r:id="rId3"/>
              </a:rPr>
              <a:t>https://www.agriculture.gov.au/abares/publications/insights/snapshot-of-australian-agriculture</a:t>
            </a:r>
            <a:endParaRPr sz="900">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02ca062c7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02ca062c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02ca062c7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02ca062c7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left: </a:t>
            </a:r>
            <a:r>
              <a:rPr lang="en" sz="800">
                <a:latin typeface="Calibri"/>
                <a:ea typeface="Calibri"/>
                <a:cs typeface="Calibri"/>
                <a:sym typeface="Calibri"/>
              </a:rPr>
              <a:t>Source: </a:t>
            </a:r>
            <a:r>
              <a:rPr lang="en" sz="800">
                <a:uFill>
                  <a:noFill/>
                </a:uFill>
                <a:latin typeface="Calibri"/>
                <a:ea typeface="Calibri"/>
                <a:cs typeface="Calibri"/>
                <a:sym typeface="Calibri"/>
                <a:hlinkClick r:id="rId3"/>
              </a:rPr>
              <a:t>https://learn.g2.com/omnichannel-marketing</a:t>
            </a:r>
            <a:endParaRPr sz="800">
              <a:latin typeface="Calibri"/>
              <a:ea typeface="Calibri"/>
              <a:cs typeface="Calibri"/>
              <a:sym typeface="Calibri"/>
            </a:endParaRPr>
          </a:p>
          <a:p>
            <a:pPr marL="0" lvl="0" indent="0" algn="l" rtl="0">
              <a:spcBef>
                <a:spcPts val="0"/>
              </a:spcBef>
              <a:spcAft>
                <a:spcPts val="0"/>
              </a:spcAft>
              <a:buNone/>
            </a:pPr>
            <a:endParaRPr sz="8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70eab9cbb9_6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70eab9cbb9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04b15db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04b15db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02ddb329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02ddb329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bloomberg.com/quote/AUDUSD:CU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fred.stlouisfed.org/series/T10Y2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www.droneii.com/drone-manufacturer-market-shares-dji-leads-the-way-in-the-us"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dronedj.com/2019/09/24/dji-phantom-4-multispectra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news.wsu.edu/2019/07/22/protecting-vineyards-drones/" TargetMode="External"/><Relationship Id="rId4" Type="http://schemas.openxmlformats.org/officeDocument/2006/relationships/hyperlink" Target="https://www.adorama.com/alc/what-are-the-best-drones-with-4k-camera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amazon.com/AEE-Foldable-Propellers-Technology-Quadcopter/dp/B07T18XRMV"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hyperlink" Target="https://fred.stlouisfed.org/series/T10Y2Y" TargetMode="External"/><Relationship Id="rId13" Type="http://schemas.openxmlformats.org/officeDocument/2006/relationships/hyperlink" Target="https://www.topconpositioning.com/agriculture" TargetMode="External"/><Relationship Id="rId3" Type="http://schemas.openxmlformats.org/officeDocument/2006/relationships/hyperlink" Target="https://valuereports.economatica.com/roic-sp-500-performance/" TargetMode="External"/><Relationship Id="rId7" Type="http://schemas.openxmlformats.org/officeDocument/2006/relationships/hyperlink" Target="https://www.droneii.com/drone-manufacturer-market-shares-dji-leads-the-way-in-the-us" TargetMode="External"/><Relationship Id="rId12" Type="http://schemas.openxmlformats.org/officeDocument/2006/relationships/hyperlink" Target="https://www.groundbreaker.com.au/about-u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blog.marketo.com/2015/08/on-the-road-again-4-reasons-why-roadshows-are-your-new-best-friend.html" TargetMode="External"/><Relationship Id="rId11" Type="http://schemas.openxmlformats.org/officeDocument/2006/relationships/hyperlink" Target="https://www.statista.com/statistics/729978/australia-most-often-used-social-media-brands/" TargetMode="External"/><Relationship Id="rId5" Type="http://schemas.openxmlformats.org/officeDocument/2006/relationships/hyperlink" Target="https://knoema.com/atlas/Australia/Fertilizer-consumption" TargetMode="External"/><Relationship Id="rId15" Type="http://schemas.openxmlformats.org/officeDocument/2006/relationships/hyperlink" Target="https://neilpatel.com/blog/marketing-channels/" TargetMode="External"/><Relationship Id="rId10" Type="http://schemas.openxmlformats.org/officeDocument/2006/relationships/hyperlink" Target="https://wearesocial.com/au/blog/2019/02/digital-report-australia" TargetMode="External"/><Relationship Id="rId4" Type="http://schemas.openxmlformats.org/officeDocument/2006/relationships/hyperlink" Target="https://seotribunal.com/blog/google-stats-and-facts/" TargetMode="External"/><Relationship Id="rId9" Type="http://schemas.openxmlformats.org/officeDocument/2006/relationships/hyperlink" Target="https://dronedj.com/2019/09/24/dji-phantom-4-multispectral/" TargetMode="External"/><Relationship Id="rId14" Type="http://schemas.openxmlformats.org/officeDocument/2006/relationships/hyperlink" Target="https://www.statista.com/chart/16405/where-australians-spend-their-time-onlin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knoema.com/atlas/Australia/Fertilizer-consumpt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agriculture.gov.au/abares/publications/insights/snapshot-of-australian-agriculture"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groundbreaker.com.au/about-us"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learn.g2.com/omnichannel-marke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statista.com/chart/16405/where-australians-spend-their-time-online/" TargetMode="External"/><Relationship Id="rId5" Type="http://schemas.openxmlformats.org/officeDocument/2006/relationships/hyperlink" Target="https://wearesocial.com/au/blog/2019/02/digital-report-australia"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earesocial.com/au/blog/2019/02/digital-report-australi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valuereports.economatica.com/roic-sp-500-performa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25"/>
            <a:ext cx="7314000" cy="18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Gyrfalcon Agricultural Analytics Platform</a:t>
            </a:r>
            <a:endParaRPr/>
          </a:p>
          <a:p>
            <a:pPr marL="0" lvl="0" indent="0" algn="ctr" rtl="0">
              <a:spcBef>
                <a:spcPts val="0"/>
              </a:spcBef>
              <a:spcAft>
                <a:spcPts val="0"/>
              </a:spcAft>
              <a:buNone/>
            </a:pPr>
            <a:endParaRPr/>
          </a:p>
          <a:p>
            <a:pPr marL="0" lvl="0" indent="0" algn="ctr" rtl="0">
              <a:spcBef>
                <a:spcPts val="0"/>
              </a:spcBef>
              <a:spcAft>
                <a:spcPts val="0"/>
              </a:spcAft>
              <a:buNone/>
            </a:pPr>
            <a:r>
              <a:rPr lang="en"/>
              <a:t>Go-To-Market Plan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1</a:t>
            </a:r>
            <a:endParaRPr/>
          </a:p>
          <a:p>
            <a:pPr marL="0" lvl="0" indent="0" algn="l" rtl="0">
              <a:spcBef>
                <a:spcPts val="0"/>
              </a:spcBef>
              <a:spcAft>
                <a:spcPts val="0"/>
              </a:spcAft>
              <a:buNone/>
            </a:pPr>
            <a:r>
              <a:rPr lang="en"/>
              <a:t>Laura Le, Kexin Zhang, Shengqi Zhou, Guotian Kan, Fangzhi Liu, &amp; Archit Manuja</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2"/>
          <p:cNvSpPr txBox="1">
            <a:spLocks noGrp="1"/>
          </p:cNvSpPr>
          <p:nvPr>
            <p:ph type="title"/>
          </p:nvPr>
        </p:nvSpPr>
        <p:spPr>
          <a:xfrm>
            <a:off x="1303800" y="598575"/>
            <a:ext cx="7798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 </a:t>
            </a:r>
            <a:endParaRPr/>
          </a:p>
          <a:p>
            <a:pPr marL="1371600" lvl="0" indent="457200" algn="l" rtl="0">
              <a:spcBef>
                <a:spcPts val="0"/>
              </a:spcBef>
              <a:spcAft>
                <a:spcPts val="0"/>
              </a:spcAft>
              <a:buNone/>
            </a:pPr>
            <a:r>
              <a:rPr lang="en"/>
              <a:t>Financial Risk Factors</a:t>
            </a:r>
            <a:endParaRPr/>
          </a:p>
        </p:txBody>
      </p:sp>
      <p:sp>
        <p:nvSpPr>
          <p:cNvPr id="364" name="Google Shape;364;p22"/>
          <p:cNvSpPr txBox="1">
            <a:spLocks noGrp="1"/>
          </p:cNvSpPr>
          <p:nvPr>
            <p:ph type="body" idx="1"/>
          </p:nvPr>
        </p:nvSpPr>
        <p:spPr>
          <a:xfrm>
            <a:off x="1106350" y="1684225"/>
            <a:ext cx="7030500" cy="21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highlight>
                  <a:srgbClr val="FFFFFF"/>
                </a:highlight>
              </a:rPr>
              <a:t>-Exchange rate fluctuation</a:t>
            </a:r>
            <a:endParaRPr sz="1800">
              <a:solidFill>
                <a:srgbClr val="000000"/>
              </a:solidFill>
              <a:highlight>
                <a:srgbClr val="FFFFFF"/>
              </a:highlight>
            </a:endParaRPr>
          </a:p>
          <a:p>
            <a:pPr marL="0" lvl="0" indent="0" algn="l" rtl="0">
              <a:spcBef>
                <a:spcPts val="1600"/>
              </a:spcBef>
              <a:spcAft>
                <a:spcPts val="0"/>
              </a:spcAft>
              <a:buNone/>
            </a:pPr>
            <a:r>
              <a:rPr lang="en" sz="1800">
                <a:solidFill>
                  <a:srgbClr val="000000"/>
                </a:solidFill>
                <a:highlight>
                  <a:srgbClr val="FFFFFF"/>
                </a:highlight>
              </a:rPr>
              <a:t>-Potential economic downturn</a:t>
            </a:r>
            <a:endParaRPr sz="1800">
              <a:solidFill>
                <a:srgbClr val="000000"/>
              </a:solidFill>
              <a:highlight>
                <a:srgbClr val="FFFFFF"/>
              </a:highlight>
            </a:endParaRPr>
          </a:p>
          <a:p>
            <a:pPr marL="0" lvl="0" indent="0" algn="l" rtl="0">
              <a:spcBef>
                <a:spcPts val="1600"/>
              </a:spcBef>
              <a:spcAft>
                <a:spcPts val="1600"/>
              </a:spcAft>
              <a:buNone/>
            </a:pPr>
            <a:r>
              <a:rPr lang="en" sz="1800">
                <a:solidFill>
                  <a:srgbClr val="000000"/>
                </a:solidFill>
                <a:highlight>
                  <a:srgbClr val="FFFFFF"/>
                </a:highlight>
              </a:rPr>
              <a:t>-Double taxation </a:t>
            </a:r>
            <a:endParaRPr sz="1800">
              <a:solidFill>
                <a:srgbClr val="000000"/>
              </a:solidFill>
              <a:highlight>
                <a:srgbClr val="FFFFFF"/>
              </a:highlight>
            </a:endParaRPr>
          </a:p>
        </p:txBody>
      </p:sp>
      <p:pic>
        <p:nvPicPr>
          <p:cNvPr id="365" name="Google Shape;365;p22"/>
          <p:cNvPicPr preferRelativeResize="0"/>
          <p:nvPr/>
        </p:nvPicPr>
        <p:blipFill>
          <a:blip r:embed="rId3">
            <a:alphaModFix/>
          </a:blip>
          <a:stretch>
            <a:fillRect/>
          </a:stretch>
        </p:blipFill>
        <p:spPr>
          <a:xfrm>
            <a:off x="5764200" y="3108075"/>
            <a:ext cx="3338099" cy="203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3"/>
          <p:cNvSpPr txBox="1">
            <a:spLocks noGrp="1"/>
          </p:cNvSpPr>
          <p:nvPr>
            <p:ph type="title"/>
          </p:nvPr>
        </p:nvSpPr>
        <p:spPr>
          <a:xfrm>
            <a:off x="1303800" y="598575"/>
            <a:ext cx="77703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Exchange rate fluctuates over time</a:t>
            </a:r>
            <a:endParaRPr/>
          </a:p>
        </p:txBody>
      </p:sp>
      <p:pic>
        <p:nvPicPr>
          <p:cNvPr id="371" name="Google Shape;371;p23"/>
          <p:cNvPicPr preferRelativeResize="0"/>
          <p:nvPr/>
        </p:nvPicPr>
        <p:blipFill>
          <a:blip r:embed="rId3">
            <a:alphaModFix/>
          </a:blip>
          <a:stretch>
            <a:fillRect/>
          </a:stretch>
        </p:blipFill>
        <p:spPr>
          <a:xfrm>
            <a:off x="3482999" y="1309575"/>
            <a:ext cx="5591101" cy="3833925"/>
          </a:xfrm>
          <a:prstGeom prst="rect">
            <a:avLst/>
          </a:prstGeom>
          <a:noFill/>
          <a:ln>
            <a:noFill/>
          </a:ln>
        </p:spPr>
      </p:pic>
      <p:sp>
        <p:nvSpPr>
          <p:cNvPr id="372" name="Google Shape;372;p23"/>
          <p:cNvSpPr txBox="1"/>
          <p:nvPr/>
        </p:nvSpPr>
        <p:spPr>
          <a:xfrm>
            <a:off x="442750" y="1597875"/>
            <a:ext cx="2773800" cy="214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latin typeface="Nunito"/>
                <a:ea typeface="Nunito"/>
                <a:cs typeface="Nunito"/>
                <a:sym typeface="Nunito"/>
              </a:rPr>
              <a:t>Solution:</a:t>
            </a:r>
            <a:endParaRPr b="1">
              <a:latin typeface="Nunito"/>
              <a:ea typeface="Nunito"/>
              <a:cs typeface="Nunito"/>
              <a:sym typeface="Nunito"/>
            </a:endParaRPr>
          </a:p>
          <a:p>
            <a:pPr marL="0" lvl="0" indent="0" algn="l" rtl="0">
              <a:lnSpc>
                <a:spcPct val="115000"/>
              </a:lnSpc>
              <a:spcBef>
                <a:spcPts val="1200"/>
              </a:spcBef>
              <a:spcAft>
                <a:spcPts val="1200"/>
              </a:spcAft>
              <a:buNone/>
            </a:pPr>
            <a:r>
              <a:rPr lang="en">
                <a:latin typeface="Nunito"/>
                <a:ea typeface="Nunito"/>
                <a:cs typeface="Nunito"/>
                <a:sym typeface="Nunito"/>
              </a:rPr>
              <a:t>Purchase hedging instruments</a:t>
            </a:r>
            <a:endParaRPr>
              <a:latin typeface="Nunito"/>
              <a:ea typeface="Nunito"/>
              <a:cs typeface="Nunito"/>
              <a:sym typeface="Nunito"/>
            </a:endParaRPr>
          </a:p>
        </p:txBody>
      </p:sp>
      <p:sp>
        <p:nvSpPr>
          <p:cNvPr id="373" name="Google Shape;373;p23"/>
          <p:cNvSpPr txBox="1"/>
          <p:nvPr/>
        </p:nvSpPr>
        <p:spPr>
          <a:xfrm>
            <a:off x="75350" y="4450500"/>
            <a:ext cx="5426100" cy="63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800">
                <a:latin typeface="Calibri"/>
                <a:ea typeface="Calibri"/>
                <a:cs typeface="Calibri"/>
                <a:sym typeface="Calibri"/>
              </a:rPr>
              <a:t>Source</a:t>
            </a:r>
            <a:r>
              <a:rPr lang="en"/>
              <a:t> </a:t>
            </a:r>
            <a:r>
              <a:rPr lang="en" sz="800">
                <a:uFill>
                  <a:noFill/>
                </a:uFill>
                <a:latin typeface="Calibri"/>
                <a:ea typeface="Calibri"/>
                <a:cs typeface="Calibri"/>
                <a:sym typeface="Calibri"/>
                <a:hlinkClick r:id="rId4"/>
              </a:rPr>
              <a:t>https://www.bloomberg.com/quote/AUDUSD:CUR</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4"/>
          <p:cNvSpPr txBox="1"/>
          <p:nvPr/>
        </p:nvSpPr>
        <p:spPr>
          <a:xfrm>
            <a:off x="197825" y="1597875"/>
            <a:ext cx="3353700" cy="25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Solution:</a:t>
            </a:r>
            <a:endParaRPr b="1">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Corporate with third party collection agency to recover loss as much as possible from default credit sales.</a:t>
            </a:r>
            <a:endParaRPr>
              <a:latin typeface="Nunito"/>
              <a:ea typeface="Nunito"/>
              <a:cs typeface="Nunito"/>
              <a:sym typeface="Nunito"/>
            </a:endParaRPr>
          </a:p>
        </p:txBody>
      </p:sp>
      <p:sp>
        <p:nvSpPr>
          <p:cNvPr id="379" name="Google Shape;379;p24"/>
          <p:cNvSpPr txBox="1">
            <a:spLocks noGrp="1"/>
          </p:cNvSpPr>
          <p:nvPr>
            <p:ph type="title"/>
          </p:nvPr>
        </p:nvSpPr>
        <p:spPr>
          <a:xfrm>
            <a:off x="1303800" y="598575"/>
            <a:ext cx="7798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economic downturn</a:t>
            </a:r>
            <a:endParaRPr/>
          </a:p>
        </p:txBody>
      </p:sp>
      <p:pic>
        <p:nvPicPr>
          <p:cNvPr id="380" name="Google Shape;380;p24"/>
          <p:cNvPicPr preferRelativeResize="0"/>
          <p:nvPr/>
        </p:nvPicPr>
        <p:blipFill>
          <a:blip r:embed="rId3">
            <a:alphaModFix/>
          </a:blip>
          <a:stretch>
            <a:fillRect/>
          </a:stretch>
        </p:blipFill>
        <p:spPr>
          <a:xfrm>
            <a:off x="4214125" y="1597875"/>
            <a:ext cx="4542376" cy="2649551"/>
          </a:xfrm>
          <a:prstGeom prst="rect">
            <a:avLst/>
          </a:prstGeom>
          <a:noFill/>
          <a:ln>
            <a:noFill/>
          </a:ln>
        </p:spPr>
      </p:pic>
      <p:sp>
        <p:nvSpPr>
          <p:cNvPr id="381" name="Google Shape;381;p24"/>
          <p:cNvSpPr txBox="1"/>
          <p:nvPr/>
        </p:nvSpPr>
        <p:spPr>
          <a:xfrm>
            <a:off x="116850" y="4761750"/>
            <a:ext cx="4542300" cy="43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4"/>
              </a:rPr>
              <a:t>https://fred.stlouisfed.org/series/T10Y2Y</a:t>
            </a:r>
            <a:endParaRPr sz="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5"/>
          <p:cNvSpPr txBox="1">
            <a:spLocks noGrp="1"/>
          </p:cNvSpPr>
          <p:nvPr>
            <p:ph type="body" idx="1"/>
          </p:nvPr>
        </p:nvSpPr>
        <p:spPr>
          <a:xfrm>
            <a:off x="1303800" y="19771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 subsidiary or a branch?</a:t>
            </a:r>
            <a:endParaRPr sz="1800"/>
          </a:p>
          <a:p>
            <a:pPr marL="457200" lvl="0" indent="-342900" algn="l" rtl="0">
              <a:spcBef>
                <a:spcPts val="1600"/>
              </a:spcBef>
              <a:spcAft>
                <a:spcPts val="0"/>
              </a:spcAft>
              <a:buSzPts val="1800"/>
              <a:buChar char="-"/>
            </a:pPr>
            <a:r>
              <a:rPr lang="en" sz="1800"/>
              <a:t>Build oversea Subsidiaries</a:t>
            </a:r>
            <a:endParaRPr sz="1800"/>
          </a:p>
          <a:p>
            <a:pPr marL="457200" lvl="0" indent="-342900" algn="l" rtl="0">
              <a:spcBef>
                <a:spcPts val="0"/>
              </a:spcBef>
              <a:spcAft>
                <a:spcPts val="0"/>
              </a:spcAft>
              <a:buSzPts val="1800"/>
              <a:buChar char="-"/>
            </a:pPr>
            <a:r>
              <a:rPr lang="en" sz="1800"/>
              <a:t>Transfer funds by paying dividends to the parent company to relieve double taxation issues </a:t>
            </a:r>
            <a:endParaRPr sz="1800"/>
          </a:p>
        </p:txBody>
      </p:sp>
      <p:pic>
        <p:nvPicPr>
          <p:cNvPr id="387" name="Google Shape;387;p25"/>
          <p:cNvPicPr preferRelativeResize="0"/>
          <p:nvPr/>
        </p:nvPicPr>
        <p:blipFill>
          <a:blip r:embed="rId3">
            <a:alphaModFix/>
          </a:blip>
          <a:stretch>
            <a:fillRect/>
          </a:stretch>
        </p:blipFill>
        <p:spPr>
          <a:xfrm>
            <a:off x="0" y="3743313"/>
            <a:ext cx="1866900" cy="1400175"/>
          </a:xfrm>
          <a:prstGeom prst="rect">
            <a:avLst/>
          </a:prstGeom>
          <a:noFill/>
          <a:ln>
            <a:noFill/>
          </a:ln>
        </p:spPr>
      </p:pic>
      <p:pic>
        <p:nvPicPr>
          <p:cNvPr id="388" name="Google Shape;388;p25"/>
          <p:cNvPicPr preferRelativeResize="0"/>
          <p:nvPr/>
        </p:nvPicPr>
        <p:blipFill>
          <a:blip r:embed="rId4">
            <a:alphaModFix/>
          </a:blip>
          <a:stretch>
            <a:fillRect/>
          </a:stretch>
        </p:blipFill>
        <p:spPr>
          <a:xfrm>
            <a:off x="7277100" y="3743313"/>
            <a:ext cx="1866900" cy="1400175"/>
          </a:xfrm>
          <a:prstGeom prst="rect">
            <a:avLst/>
          </a:prstGeom>
          <a:noFill/>
          <a:ln>
            <a:noFill/>
          </a:ln>
        </p:spPr>
      </p:pic>
      <p:sp>
        <p:nvSpPr>
          <p:cNvPr id="389" name="Google Shape;389;p25"/>
          <p:cNvSpPr txBox="1">
            <a:spLocks noGrp="1"/>
          </p:cNvSpPr>
          <p:nvPr>
            <p:ph type="title"/>
          </p:nvPr>
        </p:nvSpPr>
        <p:spPr>
          <a:xfrm>
            <a:off x="1303800" y="598575"/>
            <a:ext cx="7798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 </a:t>
            </a:r>
            <a:endParaRPr/>
          </a:p>
          <a:p>
            <a:pPr marL="1371600" lvl="0" indent="457200" algn="l" rtl="0">
              <a:spcBef>
                <a:spcPts val="0"/>
              </a:spcBef>
              <a:spcAft>
                <a:spcPts val="0"/>
              </a:spcAft>
              <a:buNone/>
            </a:pPr>
            <a:r>
              <a:rPr lang="en"/>
              <a:t>Financial Risk Factors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1271850" y="123800"/>
            <a:ext cx="7636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 </a:t>
            </a:r>
            <a:endParaRPr/>
          </a:p>
          <a:p>
            <a:pPr marL="1371600" lvl="0" indent="0" algn="l" rtl="0">
              <a:spcBef>
                <a:spcPts val="0"/>
              </a:spcBef>
              <a:spcAft>
                <a:spcPts val="0"/>
              </a:spcAft>
              <a:buNone/>
            </a:pPr>
            <a:r>
              <a:rPr lang="en"/>
              <a:t>    Manufacturing in China</a:t>
            </a:r>
            <a:endParaRPr/>
          </a:p>
        </p:txBody>
      </p:sp>
      <p:sp>
        <p:nvSpPr>
          <p:cNvPr id="395" name="Google Shape;395;p26"/>
          <p:cNvSpPr txBox="1">
            <a:spLocks noGrp="1"/>
          </p:cNvSpPr>
          <p:nvPr>
            <p:ph type="body" idx="1"/>
          </p:nvPr>
        </p:nvSpPr>
        <p:spPr>
          <a:xfrm>
            <a:off x="267325" y="1515225"/>
            <a:ext cx="33474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highlight>
                  <a:srgbClr val="FFFFFF"/>
                </a:highlight>
              </a:rPr>
              <a:t>One of the top manufacturer in technology: both quantity and quality, with a lower cost.</a:t>
            </a:r>
            <a:endParaRPr sz="1400">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sz="1400">
                <a:solidFill>
                  <a:srgbClr val="000000"/>
                </a:solidFill>
                <a:highlight>
                  <a:srgbClr val="FFFFFF"/>
                </a:highlight>
              </a:rPr>
              <a:t>One of the largest and the best drone providers in the world: potential partnership opportunity to provide customers with drones as well.</a:t>
            </a:r>
            <a:endParaRPr sz="1400">
              <a:solidFill>
                <a:srgbClr val="000000"/>
              </a:solidFill>
              <a:highlight>
                <a:srgbClr val="FFFFFF"/>
              </a:highlight>
            </a:endParaRPr>
          </a:p>
        </p:txBody>
      </p:sp>
      <p:pic>
        <p:nvPicPr>
          <p:cNvPr id="396" name="Google Shape;396;p26"/>
          <p:cNvPicPr preferRelativeResize="0"/>
          <p:nvPr/>
        </p:nvPicPr>
        <p:blipFill>
          <a:blip r:embed="rId3">
            <a:alphaModFix/>
          </a:blip>
          <a:stretch>
            <a:fillRect/>
          </a:stretch>
        </p:blipFill>
        <p:spPr>
          <a:xfrm>
            <a:off x="3754207" y="1212125"/>
            <a:ext cx="2959143" cy="1535475"/>
          </a:xfrm>
          <a:prstGeom prst="rect">
            <a:avLst/>
          </a:prstGeom>
          <a:noFill/>
          <a:ln>
            <a:noFill/>
          </a:ln>
        </p:spPr>
      </p:pic>
      <p:pic>
        <p:nvPicPr>
          <p:cNvPr id="397" name="Google Shape;397;p26"/>
          <p:cNvPicPr preferRelativeResize="0"/>
          <p:nvPr/>
        </p:nvPicPr>
        <p:blipFill>
          <a:blip r:embed="rId4">
            <a:alphaModFix/>
          </a:blip>
          <a:stretch>
            <a:fillRect/>
          </a:stretch>
        </p:blipFill>
        <p:spPr>
          <a:xfrm>
            <a:off x="3713600" y="2836622"/>
            <a:ext cx="5293349" cy="1697300"/>
          </a:xfrm>
          <a:prstGeom prst="rect">
            <a:avLst/>
          </a:prstGeom>
          <a:noFill/>
          <a:ln>
            <a:noFill/>
          </a:ln>
        </p:spPr>
      </p:pic>
      <p:sp>
        <p:nvSpPr>
          <p:cNvPr id="398" name="Google Shape;398;p26"/>
          <p:cNvSpPr txBox="1"/>
          <p:nvPr/>
        </p:nvSpPr>
        <p:spPr>
          <a:xfrm>
            <a:off x="93050" y="4622950"/>
            <a:ext cx="5293500" cy="4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5"/>
              </a:rPr>
              <a:t>https://www.droneii.com/drone-manufacturer-market-shares-dji-leads-the-way-in-the-us</a:t>
            </a:r>
            <a:endParaRPr sz="800">
              <a:latin typeface="Calibri"/>
              <a:ea typeface="Calibri"/>
              <a:cs typeface="Calibri"/>
              <a:sym typeface="Calibri"/>
            </a:endParaRPr>
          </a:p>
          <a:p>
            <a:pPr marL="0" lvl="0" indent="0" algn="l" rtl="0">
              <a:lnSpc>
                <a:spcPct val="115000"/>
              </a:lnSpc>
              <a:spcBef>
                <a:spcPts val="0"/>
              </a:spcBef>
              <a:spcAft>
                <a:spcPts val="1600"/>
              </a:spcAft>
              <a:buNone/>
            </a:pPr>
            <a:r>
              <a:rPr lang="en" sz="800">
                <a:latin typeface="Calibri"/>
                <a:ea typeface="Calibri"/>
                <a:cs typeface="Calibri"/>
                <a:sym typeface="Calibri"/>
              </a:rPr>
              <a:t>              https://www.statista.com/statistics/744071/manufacturing-labor-costs-per-hour-china-vietnam-mexico/</a:t>
            </a:r>
            <a:endParaRPr sz="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7"/>
          <p:cNvSpPr txBox="1">
            <a:spLocks noGrp="1"/>
          </p:cNvSpPr>
          <p:nvPr>
            <p:ph type="title"/>
          </p:nvPr>
        </p:nvSpPr>
        <p:spPr>
          <a:xfrm>
            <a:off x="1303800" y="232575"/>
            <a:ext cx="7636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 </a:t>
            </a:r>
            <a:endParaRPr/>
          </a:p>
          <a:p>
            <a:pPr marL="1828800" lvl="0" indent="0" algn="l" rtl="0">
              <a:spcBef>
                <a:spcPts val="0"/>
              </a:spcBef>
              <a:spcAft>
                <a:spcPts val="0"/>
              </a:spcAft>
              <a:buNone/>
            </a:pPr>
            <a:r>
              <a:rPr lang="en"/>
              <a:t>Hardware + Software </a:t>
            </a:r>
            <a:endParaRPr/>
          </a:p>
        </p:txBody>
      </p:sp>
      <p:sp>
        <p:nvSpPr>
          <p:cNvPr id="404" name="Google Shape;404;p27"/>
          <p:cNvSpPr txBox="1">
            <a:spLocks noGrp="1"/>
          </p:cNvSpPr>
          <p:nvPr>
            <p:ph type="body" idx="1"/>
          </p:nvPr>
        </p:nvSpPr>
        <p:spPr>
          <a:xfrm>
            <a:off x="128850" y="1476225"/>
            <a:ext cx="6152400" cy="254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sz="1800">
                <a:solidFill>
                  <a:srgbClr val="000000"/>
                </a:solidFill>
                <a:highlight>
                  <a:srgbClr val="FFFFFF"/>
                </a:highlight>
              </a:rPr>
              <a:t>Ensure no breach to the government regulation of drones.</a:t>
            </a:r>
            <a:endParaRPr sz="1800">
              <a:solidFill>
                <a:srgbClr val="000000"/>
              </a:solidFill>
              <a:highlight>
                <a:srgbClr val="FFFFFF"/>
              </a:highlight>
            </a:endParaRPr>
          </a:p>
          <a:p>
            <a:pPr marL="457200" lvl="0" indent="-342900" algn="l" rtl="0">
              <a:spcBef>
                <a:spcPts val="0"/>
              </a:spcBef>
              <a:spcAft>
                <a:spcPts val="0"/>
              </a:spcAft>
              <a:buClr>
                <a:srgbClr val="000000"/>
              </a:buClr>
              <a:buSzPts val="1800"/>
              <a:buChar char="-"/>
            </a:pPr>
            <a:r>
              <a:rPr lang="en" sz="1800">
                <a:solidFill>
                  <a:srgbClr val="000000"/>
                </a:solidFill>
                <a:highlight>
                  <a:srgbClr val="FFFFFF"/>
                </a:highlight>
              </a:rPr>
              <a:t>Ensure no technical problem due to drones.</a:t>
            </a:r>
            <a:endParaRPr sz="1800">
              <a:solidFill>
                <a:srgbClr val="000000"/>
              </a:solidFill>
              <a:highlight>
                <a:srgbClr val="FFFFFF"/>
              </a:highlight>
            </a:endParaRPr>
          </a:p>
          <a:p>
            <a:pPr marL="457200" lvl="0" indent="-342900" algn="l" rtl="0">
              <a:spcBef>
                <a:spcPts val="0"/>
              </a:spcBef>
              <a:spcAft>
                <a:spcPts val="0"/>
              </a:spcAft>
              <a:buClr>
                <a:srgbClr val="000000"/>
              </a:buClr>
              <a:buSzPts val="1800"/>
              <a:buChar char="-"/>
            </a:pPr>
            <a:r>
              <a:rPr lang="en" sz="1800">
                <a:solidFill>
                  <a:srgbClr val="000000"/>
                </a:solidFill>
                <a:highlight>
                  <a:srgbClr val="FFFFFF"/>
                </a:highlight>
              </a:rPr>
              <a:t>Lower price of drones can attract more customers.</a:t>
            </a:r>
            <a:endParaRPr sz="1800">
              <a:solidFill>
                <a:srgbClr val="000000"/>
              </a:solidFill>
              <a:highlight>
                <a:srgbClr val="FFFFFF"/>
              </a:highlight>
            </a:endParaRPr>
          </a:p>
          <a:p>
            <a:pPr marL="914400" lvl="1" indent="-342900" algn="l" rtl="0">
              <a:spcBef>
                <a:spcPts val="0"/>
              </a:spcBef>
              <a:spcAft>
                <a:spcPts val="0"/>
              </a:spcAft>
              <a:buClr>
                <a:srgbClr val="000000"/>
              </a:buClr>
              <a:buSzPts val="1800"/>
              <a:buChar char="-"/>
            </a:pPr>
            <a:r>
              <a:rPr lang="en" sz="1800">
                <a:solidFill>
                  <a:srgbClr val="000000"/>
                </a:solidFill>
                <a:highlight>
                  <a:srgbClr val="FFFFFF"/>
                </a:highlight>
              </a:rPr>
              <a:t>Can be achieved by partnering with a Chinese drone manufacturer.</a:t>
            </a:r>
            <a:endParaRPr sz="1800">
              <a:solidFill>
                <a:srgbClr val="000000"/>
              </a:solidFill>
              <a:highlight>
                <a:srgbClr val="FFFFFF"/>
              </a:highlight>
            </a:endParaRPr>
          </a:p>
          <a:p>
            <a:pPr marL="457200" lvl="0" indent="-342900" algn="l" rtl="0">
              <a:spcBef>
                <a:spcPts val="0"/>
              </a:spcBef>
              <a:spcAft>
                <a:spcPts val="0"/>
              </a:spcAft>
              <a:buClr>
                <a:srgbClr val="000000"/>
              </a:buClr>
              <a:buSzPts val="1800"/>
              <a:buChar char="-"/>
            </a:pPr>
            <a:r>
              <a:rPr lang="en" sz="1800">
                <a:solidFill>
                  <a:srgbClr val="000000"/>
                </a:solidFill>
                <a:highlight>
                  <a:srgbClr val="FFFFFF"/>
                </a:highlight>
              </a:rPr>
              <a:t>Optional package with drone: more flexibility to customers.</a:t>
            </a:r>
            <a:endParaRPr sz="1800">
              <a:solidFill>
                <a:srgbClr val="000000"/>
              </a:solidFill>
              <a:highlight>
                <a:srgbClr val="FFFFFF"/>
              </a:highlight>
            </a:endParaRPr>
          </a:p>
          <a:p>
            <a:pPr marL="0" lvl="0" indent="0" algn="l" rtl="0">
              <a:spcBef>
                <a:spcPts val="1600"/>
              </a:spcBef>
              <a:spcAft>
                <a:spcPts val="1600"/>
              </a:spcAft>
              <a:buNone/>
            </a:pPr>
            <a:endParaRPr sz="1150">
              <a:solidFill>
                <a:srgbClr val="455F7C"/>
              </a:solidFill>
              <a:highlight>
                <a:srgbClr val="FFFFFF"/>
              </a:highlight>
              <a:latin typeface="Arial"/>
              <a:ea typeface="Arial"/>
              <a:cs typeface="Arial"/>
              <a:sym typeface="Arial"/>
            </a:endParaRPr>
          </a:p>
        </p:txBody>
      </p:sp>
      <p:pic>
        <p:nvPicPr>
          <p:cNvPr id="405" name="Google Shape;405;p27"/>
          <p:cNvPicPr preferRelativeResize="0"/>
          <p:nvPr/>
        </p:nvPicPr>
        <p:blipFill>
          <a:blip r:embed="rId3">
            <a:alphaModFix/>
          </a:blip>
          <a:stretch>
            <a:fillRect/>
          </a:stretch>
        </p:blipFill>
        <p:spPr>
          <a:xfrm>
            <a:off x="6436600" y="3335550"/>
            <a:ext cx="2503400" cy="1668950"/>
          </a:xfrm>
          <a:prstGeom prst="rect">
            <a:avLst/>
          </a:prstGeom>
          <a:noFill/>
          <a:ln>
            <a:noFill/>
          </a:ln>
        </p:spPr>
      </p:pic>
      <p:sp>
        <p:nvSpPr>
          <p:cNvPr id="406" name="Google Shape;406;p27"/>
          <p:cNvSpPr txBox="1"/>
          <p:nvPr/>
        </p:nvSpPr>
        <p:spPr>
          <a:xfrm>
            <a:off x="128850" y="4691000"/>
            <a:ext cx="4219800" cy="31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4"/>
              </a:rPr>
              <a:t>https://dronedj.com/2019/09/24/dji-phantom-4-multispectral/</a:t>
            </a:r>
            <a:endParaRPr sz="800">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8"/>
          <p:cNvSpPr txBox="1">
            <a:spLocks noGrp="1"/>
          </p:cNvSpPr>
          <p:nvPr>
            <p:ph type="title"/>
          </p:nvPr>
        </p:nvSpPr>
        <p:spPr>
          <a:xfrm>
            <a:off x="1303800" y="598575"/>
            <a:ext cx="7636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Limitations/Obstacles</a:t>
            </a:r>
            <a:endParaRPr/>
          </a:p>
        </p:txBody>
      </p:sp>
      <p:sp>
        <p:nvSpPr>
          <p:cNvPr id="412" name="Google Shape;412;p28"/>
          <p:cNvSpPr txBox="1">
            <a:spLocks noGrp="1"/>
          </p:cNvSpPr>
          <p:nvPr>
            <p:ph type="body" idx="1"/>
          </p:nvPr>
        </p:nvSpPr>
        <p:spPr>
          <a:xfrm>
            <a:off x="571850" y="1449500"/>
            <a:ext cx="7855800" cy="254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Limited or lack of government cooperation/support </a:t>
            </a:r>
            <a:endParaRPr sz="1800"/>
          </a:p>
          <a:p>
            <a:pPr marL="457200" lvl="0" indent="-342900" algn="l" rtl="0">
              <a:spcBef>
                <a:spcPts val="0"/>
              </a:spcBef>
              <a:spcAft>
                <a:spcPts val="0"/>
              </a:spcAft>
              <a:buSzPts val="1800"/>
              <a:buChar char="-"/>
            </a:pPr>
            <a:r>
              <a:rPr lang="en" sz="1800"/>
              <a:t>Lack of knowledge/ability to use or apply the product</a:t>
            </a:r>
            <a:endParaRPr sz="1800"/>
          </a:p>
          <a:p>
            <a:pPr marL="457200" lvl="0" indent="-342900" algn="l" rtl="0">
              <a:spcBef>
                <a:spcPts val="0"/>
              </a:spcBef>
              <a:spcAft>
                <a:spcPts val="0"/>
              </a:spcAft>
              <a:buSzPts val="1800"/>
              <a:buChar char="-"/>
            </a:pPr>
            <a:r>
              <a:rPr lang="en" sz="1800"/>
              <a:t>High customer acquisition costs</a:t>
            </a:r>
            <a:endParaRPr sz="1800"/>
          </a:p>
          <a:p>
            <a:pPr marL="457200" lvl="0" indent="-342900" algn="l" rtl="0">
              <a:spcBef>
                <a:spcPts val="0"/>
              </a:spcBef>
              <a:spcAft>
                <a:spcPts val="0"/>
              </a:spcAft>
              <a:buSzPts val="1800"/>
              <a:buChar char="-"/>
            </a:pPr>
            <a:r>
              <a:rPr lang="en" sz="1800"/>
              <a:t>A knock-off product enters market before 3-5 year time frame</a:t>
            </a:r>
            <a:endParaRPr sz="1800"/>
          </a:p>
          <a:p>
            <a:pPr marL="457200" lvl="0" indent="-342900" algn="l" rtl="0">
              <a:spcBef>
                <a:spcPts val="0"/>
              </a:spcBef>
              <a:spcAft>
                <a:spcPts val="0"/>
              </a:spcAft>
              <a:buSzPts val="1800"/>
              <a:buChar char="-"/>
            </a:pPr>
            <a:r>
              <a:rPr lang="en" sz="1800"/>
              <a:t>Cash flow issues - adjusting for in the budget</a:t>
            </a:r>
            <a:endParaRPr sz="1800"/>
          </a:p>
          <a:p>
            <a:pPr marL="0" lvl="0" indent="0" algn="l" rtl="0">
              <a:spcBef>
                <a:spcPts val="1600"/>
              </a:spcBef>
              <a:spcAft>
                <a:spcPts val="1600"/>
              </a:spcAft>
              <a:buNone/>
            </a:pPr>
            <a:endParaRPr/>
          </a:p>
        </p:txBody>
      </p:sp>
      <p:pic>
        <p:nvPicPr>
          <p:cNvPr id="413" name="Google Shape;413;p28"/>
          <p:cNvPicPr preferRelativeResize="0"/>
          <p:nvPr/>
        </p:nvPicPr>
        <p:blipFill>
          <a:blip r:embed="rId3">
            <a:alphaModFix/>
          </a:blip>
          <a:stretch>
            <a:fillRect/>
          </a:stretch>
        </p:blipFill>
        <p:spPr>
          <a:xfrm>
            <a:off x="4982500" y="3270000"/>
            <a:ext cx="4161500" cy="1873501"/>
          </a:xfrm>
          <a:prstGeom prst="rect">
            <a:avLst/>
          </a:prstGeom>
          <a:noFill/>
          <a:ln>
            <a:noFill/>
          </a:ln>
        </p:spPr>
      </p:pic>
      <p:sp>
        <p:nvSpPr>
          <p:cNvPr id="414" name="Google Shape;414;p28"/>
          <p:cNvSpPr txBox="1"/>
          <p:nvPr/>
        </p:nvSpPr>
        <p:spPr>
          <a:xfrm>
            <a:off x="87175" y="4514500"/>
            <a:ext cx="6075300" cy="5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4"/>
              </a:rPr>
              <a:t>https://www.adorama.com/alc/what-are-the-best-drones-with-4k-cameras</a:t>
            </a:r>
            <a:endParaRPr sz="800">
              <a:latin typeface="Calibri"/>
              <a:ea typeface="Calibri"/>
              <a:cs typeface="Calibri"/>
              <a:sym typeface="Calibri"/>
            </a:endParaRPr>
          </a:p>
          <a:p>
            <a:pPr marL="0" lvl="0" indent="0" algn="l" rtl="0">
              <a:spcBef>
                <a:spcPts val="0"/>
              </a:spcBef>
              <a:spcAft>
                <a:spcPts val="0"/>
              </a:spcAft>
              <a:buNone/>
            </a:pPr>
            <a:r>
              <a:rPr lang="en" sz="800">
                <a:latin typeface="Calibri"/>
                <a:ea typeface="Calibri"/>
                <a:cs typeface="Calibri"/>
                <a:sym typeface="Calibri"/>
              </a:rPr>
              <a:t>              </a:t>
            </a:r>
            <a:r>
              <a:rPr lang="en" sz="800">
                <a:uFill>
                  <a:noFill/>
                </a:uFill>
                <a:latin typeface="Calibri"/>
                <a:ea typeface="Calibri"/>
                <a:cs typeface="Calibri"/>
                <a:sym typeface="Calibri"/>
                <a:hlinkClick r:id="rId5"/>
              </a:rPr>
              <a:t>https://news.wsu.edu/2019/07/22/protecting-vineyards-drones/</a:t>
            </a:r>
            <a:endParaRPr sz="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Recommendations</a:t>
            </a:r>
            <a:endParaRPr/>
          </a:p>
        </p:txBody>
      </p:sp>
      <p:sp>
        <p:nvSpPr>
          <p:cNvPr id="420" name="Google Shape;420;p29"/>
          <p:cNvSpPr txBox="1">
            <a:spLocks noGrp="1"/>
          </p:cNvSpPr>
          <p:nvPr>
            <p:ph type="body" idx="1"/>
          </p:nvPr>
        </p:nvSpPr>
        <p:spPr>
          <a:xfrm>
            <a:off x="105050" y="1663650"/>
            <a:ext cx="7072200" cy="254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International Market to Infiltrate: big corporate farms in </a:t>
            </a:r>
            <a:r>
              <a:rPr lang="en" sz="1800" b="1" u="sng"/>
              <a:t>Australia</a:t>
            </a:r>
            <a:endParaRPr sz="1800" b="1" u="sng"/>
          </a:p>
          <a:p>
            <a:pPr marL="457200" lvl="0" indent="-342900" algn="l" rtl="0">
              <a:spcBef>
                <a:spcPts val="0"/>
              </a:spcBef>
              <a:spcAft>
                <a:spcPts val="0"/>
              </a:spcAft>
              <a:buSzPts val="1800"/>
              <a:buChar char="-"/>
            </a:pPr>
            <a:r>
              <a:rPr lang="en" sz="1800"/>
              <a:t>Minimal Time to Market: </a:t>
            </a:r>
            <a:r>
              <a:rPr lang="en" sz="1800" b="1" u="sng"/>
              <a:t>Immediate Release of Product</a:t>
            </a:r>
            <a:endParaRPr sz="1800" b="1" u="sng"/>
          </a:p>
          <a:p>
            <a:pPr marL="457200" lvl="0" indent="-342900" algn="l" rtl="0">
              <a:spcBef>
                <a:spcPts val="0"/>
              </a:spcBef>
              <a:spcAft>
                <a:spcPts val="0"/>
              </a:spcAft>
              <a:buSzPts val="1800"/>
              <a:buChar char="-"/>
            </a:pPr>
            <a:r>
              <a:rPr lang="en" sz="1800"/>
              <a:t>Advertising Through: </a:t>
            </a:r>
            <a:r>
              <a:rPr lang="en" sz="1800" b="1" u="sng"/>
              <a:t>Ads on Google / Facebook &amp; Trade Shows in Australia</a:t>
            </a:r>
            <a:r>
              <a:rPr lang="en" sz="1800"/>
              <a:t> </a:t>
            </a:r>
            <a:endParaRPr sz="1800"/>
          </a:p>
          <a:p>
            <a:pPr marL="457200" lvl="0" indent="-342900" algn="l" rtl="0">
              <a:spcBef>
                <a:spcPts val="0"/>
              </a:spcBef>
              <a:spcAft>
                <a:spcPts val="0"/>
              </a:spcAft>
              <a:buSzPts val="1800"/>
              <a:buChar char="-"/>
            </a:pPr>
            <a:r>
              <a:rPr lang="en" sz="1800"/>
              <a:t>Manufacturing Products in a Cheap-Labor Market: </a:t>
            </a:r>
            <a:r>
              <a:rPr lang="en" sz="1800" b="1" u="sng"/>
              <a:t>China</a:t>
            </a:r>
            <a:endParaRPr sz="1800" b="1" u="sng"/>
          </a:p>
          <a:p>
            <a:pPr marL="457200" lvl="0" indent="0" algn="l" rtl="0">
              <a:spcBef>
                <a:spcPts val="1600"/>
              </a:spcBef>
              <a:spcAft>
                <a:spcPts val="1600"/>
              </a:spcAft>
              <a:buNone/>
            </a:pPr>
            <a:endParaRPr sz="1800"/>
          </a:p>
        </p:txBody>
      </p:sp>
      <p:pic>
        <p:nvPicPr>
          <p:cNvPr id="421" name="Google Shape;421;p29"/>
          <p:cNvPicPr preferRelativeResize="0"/>
          <p:nvPr/>
        </p:nvPicPr>
        <p:blipFill>
          <a:blip r:embed="rId3">
            <a:alphaModFix/>
          </a:blip>
          <a:stretch>
            <a:fillRect/>
          </a:stretch>
        </p:blipFill>
        <p:spPr>
          <a:xfrm>
            <a:off x="6585950" y="2868350"/>
            <a:ext cx="2558049" cy="2275150"/>
          </a:xfrm>
          <a:prstGeom prst="rect">
            <a:avLst/>
          </a:prstGeom>
          <a:noFill/>
          <a:ln>
            <a:noFill/>
          </a:ln>
        </p:spPr>
      </p:pic>
      <p:sp>
        <p:nvSpPr>
          <p:cNvPr id="422" name="Google Shape;422;p29"/>
          <p:cNvSpPr txBox="1"/>
          <p:nvPr/>
        </p:nvSpPr>
        <p:spPr>
          <a:xfrm>
            <a:off x="53500" y="4758850"/>
            <a:ext cx="6433500" cy="3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4"/>
              </a:rPr>
              <a:t>https://www.amazon.com/AEE-Foldable-Propellers-Technology-Quadcopter/dp/B07T18XRMV</a:t>
            </a:r>
            <a:endParaRPr sz="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a:t>
            </a:r>
            <a:endParaRPr/>
          </a:p>
        </p:txBody>
      </p:sp>
      <p:sp>
        <p:nvSpPr>
          <p:cNvPr id="433" name="Google Shape;433;p31"/>
          <p:cNvSpPr txBox="1">
            <a:spLocks noGrp="1"/>
          </p:cNvSpPr>
          <p:nvPr>
            <p:ph type="body" idx="1"/>
          </p:nvPr>
        </p:nvSpPr>
        <p:spPr>
          <a:xfrm>
            <a:off x="1303800" y="1155425"/>
            <a:ext cx="7646400" cy="25200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rgbClr val="000000"/>
              </a:buClr>
              <a:buSzPts val="1000"/>
              <a:buFont typeface="Calibri"/>
              <a:buChar char="●"/>
            </a:pPr>
            <a:r>
              <a:rPr lang="en" sz="1000">
                <a:solidFill>
                  <a:srgbClr val="000000"/>
                </a:solidFill>
                <a:latin typeface="Calibri"/>
                <a:ea typeface="Calibri"/>
                <a:cs typeface="Calibri"/>
                <a:sym typeface="Calibri"/>
              </a:rPr>
              <a:t>McBratney, A., Whelan, B., Ancev, T. et al. Future Directions of Precision Agriculture. Precision Agric 6, 7–23 (2005). </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latin typeface="Calibri"/>
                <a:ea typeface="Calibri"/>
                <a:cs typeface="Calibri"/>
                <a:sym typeface="Calibri"/>
              </a:rPr>
              <a:t>https://www.environment.gov.au/climate-change/climate-science-data/climate-science/impacts</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latin typeface="Calibri"/>
                <a:ea typeface="Calibri"/>
                <a:cs typeface="Calibri"/>
                <a:sym typeface="Calibri"/>
              </a:rPr>
              <a:t>https://blog.agrivi.com/post/benefits-of-using-precision-farming-producing-more-with-less</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latin typeface="Calibri"/>
                <a:ea typeface="Calibri"/>
                <a:cs typeface="Calibri"/>
                <a:sym typeface="Calibri"/>
              </a:rPr>
              <a:t>https://www.precisionag.com/market-watch/australia-autonomous-drone-technology-improves-irrigation-practices/</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https://valuereports.economatica.com/roic-sp-500-performance/</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latin typeface="Calibri"/>
                <a:ea typeface="Calibri"/>
                <a:cs typeface="Calibri"/>
                <a:sym typeface="Calibri"/>
              </a:rPr>
              <a:t>https://www.statista.com/statistics/744071/manufacturing-labor-costs-per-hour-china-vietnam-mexico/</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latin typeface="Calibri"/>
                <a:ea typeface="Calibri"/>
                <a:cs typeface="Calibri"/>
                <a:sym typeface="Calibri"/>
              </a:rPr>
              <a:t>https://airdronecraze.com/drone-manufacturers/</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latin typeface="Calibri"/>
                <a:ea typeface="Calibri"/>
                <a:cs typeface="Calibri"/>
                <a:sym typeface="Calibri"/>
              </a:rPr>
              <a:t>https://www.chinaimportal.com/blog/drone-manufacturers-china/</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latin typeface="Calibri"/>
                <a:ea typeface="Calibri"/>
                <a:cs typeface="Calibri"/>
                <a:sym typeface="Calibri"/>
              </a:rPr>
              <a:t>https://www.irs.gov/pub/irs-trty/aus.pdf</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https://seotribunal.com/blog/google-stats-and-facts/</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https://knoema.com/atlas/Australia/Fertilizer-consumption</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6">
                  <a:extLst>
                    <a:ext uri="{A12FA001-AC4F-418D-AE19-62706E023703}">
                      <ahyp:hlinkClr xmlns:ahyp="http://schemas.microsoft.com/office/drawing/2018/hyperlinkcolor" val="tx"/>
                    </a:ext>
                  </a:extLst>
                </a:hlinkClick>
              </a:rPr>
              <a:t>https://blog.marketo.com/2015/08/on-the-road-again-4-reasons-why-roadshows-are-your-new-best-friend.html</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https://www.droneii.com/drone-manufacturer-market-shares-dji-leads-the-way-in-the-us</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8">
                  <a:extLst>
                    <a:ext uri="{A12FA001-AC4F-418D-AE19-62706E023703}">
                      <ahyp:hlinkClr xmlns:ahyp="http://schemas.microsoft.com/office/drawing/2018/hyperlinkcolor" val="tx"/>
                    </a:ext>
                  </a:extLst>
                </a:hlinkClick>
              </a:rPr>
              <a:t>https://fred.stlouisfed.org/series/T10Y2Y</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9">
                  <a:extLst>
                    <a:ext uri="{A12FA001-AC4F-418D-AE19-62706E023703}">
                      <ahyp:hlinkClr xmlns:ahyp="http://schemas.microsoft.com/office/drawing/2018/hyperlinkcolor" val="tx"/>
                    </a:ext>
                  </a:extLst>
                </a:hlinkClick>
              </a:rPr>
              <a:t>https://dronedj.com/2019/09/24/dji-phantom-4-multispectral/</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https://www.droneii.com/drone-manufacturer-market-shares-dji-leads-the-way-in-the-us</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10">
                  <a:extLst>
                    <a:ext uri="{A12FA001-AC4F-418D-AE19-62706E023703}">
                      <ahyp:hlinkClr xmlns:ahyp="http://schemas.microsoft.com/office/drawing/2018/hyperlinkcolor" val="tx"/>
                    </a:ext>
                  </a:extLst>
                </a:hlinkClick>
              </a:rPr>
              <a:t>https://wearesocial.com/au/blog/2019/02/digital-report-australia</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11">
                  <a:extLst>
                    <a:ext uri="{A12FA001-AC4F-418D-AE19-62706E023703}">
                      <ahyp:hlinkClr xmlns:ahyp="http://schemas.microsoft.com/office/drawing/2018/hyperlinkcolor" val="tx"/>
                    </a:ext>
                  </a:extLst>
                </a:hlinkClick>
              </a:rPr>
              <a:t>https://www.statista.com/statistics/729978/australia-most-often-used-social-media-brands/</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12">
                  <a:extLst>
                    <a:ext uri="{A12FA001-AC4F-418D-AE19-62706E023703}">
                      <ahyp:hlinkClr xmlns:ahyp="http://schemas.microsoft.com/office/drawing/2018/hyperlinkcolor" val="tx"/>
                    </a:ext>
                  </a:extLst>
                </a:hlinkClick>
              </a:rPr>
              <a:t>https://www.groundbreaker.com.au/about-us</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13">
                  <a:extLst>
                    <a:ext uri="{A12FA001-AC4F-418D-AE19-62706E023703}">
                      <ahyp:hlinkClr xmlns:ahyp="http://schemas.microsoft.com/office/drawing/2018/hyperlinkcolor" val="tx"/>
                    </a:ext>
                  </a:extLst>
                </a:hlinkClick>
              </a:rPr>
              <a:t>https://www.topconpositioning.com/agriculture</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14">
                  <a:extLst>
                    <a:ext uri="{A12FA001-AC4F-418D-AE19-62706E023703}">
                      <ahyp:hlinkClr xmlns:ahyp="http://schemas.microsoft.com/office/drawing/2018/hyperlinkcolor" val="tx"/>
                    </a:ext>
                  </a:extLst>
                </a:hlinkClick>
              </a:rPr>
              <a:t>https://www.statista.com/chart/16405/where-australians-spend-their-time-online/</a:t>
            </a:r>
            <a:endParaRPr sz="1000">
              <a:solidFill>
                <a:srgbClr val="000000"/>
              </a:solidFill>
              <a:latin typeface="Calibri"/>
              <a:ea typeface="Calibri"/>
              <a:cs typeface="Calibri"/>
              <a:sym typeface="Calibri"/>
            </a:endParaRPr>
          </a:p>
          <a:p>
            <a:pPr marL="457200" marR="0" lvl="0" indent="-292100" algn="l" rtl="0">
              <a:lnSpc>
                <a:spcPct val="115000"/>
              </a:lnSpc>
              <a:spcBef>
                <a:spcPts val="0"/>
              </a:spcBef>
              <a:spcAft>
                <a:spcPts val="0"/>
              </a:spcAft>
              <a:buClr>
                <a:srgbClr val="000000"/>
              </a:buClr>
              <a:buSzPts val="1000"/>
              <a:buFont typeface="Calibri"/>
              <a:buChar char="●"/>
            </a:pPr>
            <a:r>
              <a:rPr lang="en" sz="1000">
                <a:solidFill>
                  <a:srgbClr val="000000"/>
                </a:solidFill>
                <a:uFill>
                  <a:noFill/>
                </a:uFill>
                <a:latin typeface="Calibri"/>
                <a:ea typeface="Calibri"/>
                <a:cs typeface="Calibri"/>
                <a:sym typeface="Calibri"/>
                <a:hlinkClick r:id="rId15">
                  <a:extLst>
                    <a:ext uri="{A12FA001-AC4F-418D-AE19-62706E023703}">
                      <ahyp:hlinkClr xmlns:ahyp="http://schemas.microsoft.com/office/drawing/2018/hyperlinkcolor" val="tx"/>
                    </a:ext>
                  </a:extLst>
                </a:hlinkClick>
              </a:rPr>
              <a:t>https://neilpatel.com/blog/marketing-channels/</a:t>
            </a:r>
            <a:endParaRPr sz="1000">
              <a:solidFill>
                <a:srgbClr val="000000"/>
              </a:solidFill>
              <a:latin typeface="Calibri"/>
              <a:ea typeface="Calibri"/>
              <a:cs typeface="Calibri"/>
              <a:sym typeface="Calibri"/>
            </a:endParaRPr>
          </a:p>
          <a:p>
            <a:pPr marL="0" lvl="0" indent="0" algn="l" rtl="0">
              <a:lnSpc>
                <a:spcPct val="100000"/>
              </a:lnSpc>
              <a:spcBef>
                <a:spcPts val="1600"/>
              </a:spcBef>
              <a:spcAft>
                <a:spcPts val="0"/>
              </a:spcAft>
              <a:buNone/>
            </a:pPr>
            <a:endParaRPr sz="1000"/>
          </a:p>
          <a:p>
            <a:pPr marL="0" lvl="0" indent="0" algn="l" rtl="0">
              <a:spcBef>
                <a:spcPts val="0"/>
              </a:spcBef>
              <a:spcAft>
                <a:spcPts val="1600"/>
              </a:spcAft>
              <a:buNone/>
            </a:pP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284" name="Google Shape;284;p14"/>
          <p:cNvSpPr txBox="1">
            <a:spLocks noGrp="1"/>
          </p:cNvSpPr>
          <p:nvPr>
            <p:ph type="body" idx="1"/>
          </p:nvPr>
        </p:nvSpPr>
        <p:spPr>
          <a:xfrm>
            <a:off x="1303800" y="1270725"/>
            <a:ext cx="7030500" cy="3261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800"/>
              <a:t>1 - Country/Market Selection Criteria</a:t>
            </a:r>
            <a:endParaRPr sz="1800"/>
          </a:p>
          <a:p>
            <a:pPr marL="0" lvl="0" indent="0" algn="l" rtl="0">
              <a:spcBef>
                <a:spcPts val="0"/>
              </a:spcBef>
              <a:spcAft>
                <a:spcPts val="0"/>
              </a:spcAft>
              <a:buNone/>
            </a:pPr>
            <a:r>
              <a:rPr lang="en" sz="1800"/>
              <a:t>2 - Go-To-Market Strategy</a:t>
            </a:r>
            <a:endParaRPr sz="1800"/>
          </a:p>
          <a:p>
            <a:pPr marL="914400" lvl="0" indent="-342900" algn="l" rtl="0">
              <a:spcBef>
                <a:spcPts val="0"/>
              </a:spcBef>
              <a:spcAft>
                <a:spcPts val="0"/>
              </a:spcAft>
              <a:buSzPts val="1800"/>
              <a:buChar char="-"/>
            </a:pPr>
            <a:r>
              <a:rPr lang="en" sz="1800"/>
              <a:t>Location - Australia</a:t>
            </a:r>
            <a:endParaRPr sz="1800"/>
          </a:p>
          <a:p>
            <a:pPr marL="914400" lvl="0" indent="-342900" algn="l" rtl="0">
              <a:spcBef>
                <a:spcPts val="0"/>
              </a:spcBef>
              <a:spcAft>
                <a:spcPts val="0"/>
              </a:spcAft>
              <a:buSzPts val="1800"/>
              <a:buChar char="-"/>
            </a:pPr>
            <a:r>
              <a:rPr lang="en" sz="1800"/>
              <a:t>Time to Market (Immediate Release of Product)</a:t>
            </a:r>
            <a:endParaRPr sz="1800"/>
          </a:p>
          <a:p>
            <a:pPr marL="914400" lvl="0" indent="-342900" algn="l" rtl="0">
              <a:spcBef>
                <a:spcPts val="0"/>
              </a:spcBef>
              <a:spcAft>
                <a:spcPts val="0"/>
              </a:spcAft>
              <a:buSzPts val="1800"/>
              <a:buChar char="-"/>
            </a:pPr>
            <a:r>
              <a:rPr lang="en" sz="1800"/>
              <a:t>Advertising - Online and Offline</a:t>
            </a:r>
            <a:endParaRPr sz="1800"/>
          </a:p>
          <a:p>
            <a:pPr marL="914400" lvl="0" indent="-342900" algn="l" rtl="0">
              <a:spcBef>
                <a:spcPts val="0"/>
              </a:spcBef>
              <a:spcAft>
                <a:spcPts val="0"/>
              </a:spcAft>
              <a:buSzPts val="1800"/>
              <a:buChar char="-"/>
            </a:pPr>
            <a:r>
              <a:rPr lang="en" sz="1800"/>
              <a:t>ROI on Product</a:t>
            </a:r>
            <a:endParaRPr sz="1800"/>
          </a:p>
          <a:p>
            <a:pPr marL="914400" lvl="0" indent="-342900" algn="l" rtl="0">
              <a:spcBef>
                <a:spcPts val="0"/>
              </a:spcBef>
              <a:spcAft>
                <a:spcPts val="0"/>
              </a:spcAft>
              <a:buSzPts val="1800"/>
              <a:buChar char="-"/>
            </a:pPr>
            <a:r>
              <a:rPr lang="en" sz="1800"/>
              <a:t>Financial Risk Factors (Leveraging Tax Treaty)</a:t>
            </a:r>
            <a:endParaRPr sz="1800"/>
          </a:p>
          <a:p>
            <a:pPr marL="914400" lvl="0" indent="-342900" algn="l" rtl="0">
              <a:spcBef>
                <a:spcPts val="0"/>
              </a:spcBef>
              <a:spcAft>
                <a:spcPts val="0"/>
              </a:spcAft>
              <a:buSzPts val="1800"/>
              <a:buChar char="-"/>
            </a:pPr>
            <a:r>
              <a:rPr lang="en" sz="1800"/>
              <a:t>Manufacturing in China</a:t>
            </a:r>
            <a:endParaRPr sz="1800"/>
          </a:p>
          <a:p>
            <a:pPr marL="914400" lvl="0" indent="-342900" algn="l" rtl="0">
              <a:lnSpc>
                <a:spcPct val="100000"/>
              </a:lnSpc>
              <a:spcBef>
                <a:spcPts val="0"/>
              </a:spcBef>
              <a:spcAft>
                <a:spcPts val="0"/>
              </a:spcAft>
              <a:buSzPts val="1800"/>
              <a:buChar char="-"/>
            </a:pPr>
            <a:r>
              <a:rPr lang="en" sz="1800"/>
              <a:t>Hardware + Software (Partnering with a Drone Manufacturer)</a:t>
            </a:r>
            <a:endParaRPr sz="1800"/>
          </a:p>
          <a:p>
            <a:pPr marL="0" lvl="0" indent="0" algn="l" rtl="0">
              <a:spcBef>
                <a:spcPts val="0"/>
              </a:spcBef>
              <a:spcAft>
                <a:spcPts val="1600"/>
              </a:spcAft>
              <a:buNone/>
            </a:pPr>
            <a:r>
              <a:rPr lang="en" sz="1800"/>
              <a:t>3 -  Final Recommendations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Country/Market Selection Criteria</a:t>
            </a:r>
            <a:endParaRPr/>
          </a:p>
        </p:txBody>
      </p:sp>
      <p:sp>
        <p:nvSpPr>
          <p:cNvPr id="290" name="Google Shape;290;p15"/>
          <p:cNvSpPr txBox="1">
            <a:spLocks noGrp="1"/>
          </p:cNvSpPr>
          <p:nvPr>
            <p:ph type="body" idx="1"/>
          </p:nvPr>
        </p:nvSpPr>
        <p:spPr>
          <a:xfrm>
            <a:off x="338075" y="1680175"/>
            <a:ext cx="4766400" cy="768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In Asia</a:t>
            </a:r>
            <a:endParaRPr sz="1500"/>
          </a:p>
          <a:p>
            <a:pPr marL="914400" lvl="1" indent="-323850" algn="l" rtl="0">
              <a:spcBef>
                <a:spcPts val="0"/>
              </a:spcBef>
              <a:spcAft>
                <a:spcPts val="0"/>
              </a:spcAft>
              <a:buSzPts val="1500"/>
              <a:buChar char="-"/>
            </a:pPr>
            <a:r>
              <a:rPr lang="en" sz="1500"/>
              <a:t>First : China (Coronavirus Scare)</a:t>
            </a:r>
            <a:endParaRPr sz="1500"/>
          </a:p>
          <a:p>
            <a:pPr marL="914400" lvl="1" indent="-323850" algn="l" rtl="0">
              <a:spcBef>
                <a:spcPts val="0"/>
              </a:spcBef>
              <a:spcAft>
                <a:spcPts val="0"/>
              </a:spcAft>
              <a:buSzPts val="1500"/>
              <a:buChar char="-"/>
            </a:pPr>
            <a:r>
              <a:rPr lang="en" sz="1500"/>
              <a:t>Final Choice: </a:t>
            </a:r>
            <a:r>
              <a:rPr lang="en" sz="1500" b="1" u="sng"/>
              <a:t>Australia</a:t>
            </a:r>
            <a:endParaRPr sz="1500" b="1" u="sng"/>
          </a:p>
        </p:txBody>
      </p:sp>
      <p:pic>
        <p:nvPicPr>
          <p:cNvPr id="291" name="Google Shape;291;p15"/>
          <p:cNvPicPr preferRelativeResize="0"/>
          <p:nvPr/>
        </p:nvPicPr>
        <p:blipFill rotWithShape="1">
          <a:blip r:embed="rId3">
            <a:alphaModFix/>
          </a:blip>
          <a:srcRect r="34357" b="54679"/>
          <a:stretch/>
        </p:blipFill>
        <p:spPr>
          <a:xfrm>
            <a:off x="5219350" y="1991225"/>
            <a:ext cx="3820374" cy="2091924"/>
          </a:xfrm>
          <a:prstGeom prst="rect">
            <a:avLst/>
          </a:prstGeom>
          <a:noFill/>
          <a:ln>
            <a:noFill/>
          </a:ln>
        </p:spPr>
      </p:pic>
      <p:sp>
        <p:nvSpPr>
          <p:cNvPr id="292" name="Google Shape;292;p15"/>
          <p:cNvSpPr/>
          <p:nvPr/>
        </p:nvSpPr>
        <p:spPr>
          <a:xfrm>
            <a:off x="5295575" y="3167850"/>
            <a:ext cx="2615100" cy="1758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txBox="1"/>
          <p:nvPr/>
        </p:nvSpPr>
        <p:spPr>
          <a:xfrm>
            <a:off x="5470375" y="4560300"/>
            <a:ext cx="3771600" cy="51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800">
              <a:latin typeface="Calibri"/>
              <a:ea typeface="Calibri"/>
              <a:cs typeface="Calibri"/>
              <a:sym typeface="Calibri"/>
            </a:endParaRPr>
          </a:p>
        </p:txBody>
      </p:sp>
      <p:pic>
        <p:nvPicPr>
          <p:cNvPr id="294" name="Google Shape;294;p15"/>
          <p:cNvPicPr preferRelativeResize="0"/>
          <p:nvPr/>
        </p:nvPicPr>
        <p:blipFill>
          <a:blip r:embed="rId4">
            <a:alphaModFix/>
          </a:blip>
          <a:stretch>
            <a:fillRect/>
          </a:stretch>
        </p:blipFill>
        <p:spPr>
          <a:xfrm>
            <a:off x="152400" y="3090075"/>
            <a:ext cx="4766401" cy="768600"/>
          </a:xfrm>
          <a:prstGeom prst="rect">
            <a:avLst/>
          </a:prstGeom>
          <a:noFill/>
          <a:ln>
            <a:noFill/>
          </a:ln>
        </p:spPr>
      </p:pic>
      <p:sp>
        <p:nvSpPr>
          <p:cNvPr id="295" name="Google Shape;295;p15"/>
          <p:cNvSpPr/>
          <p:nvPr/>
        </p:nvSpPr>
        <p:spPr>
          <a:xfrm>
            <a:off x="8439850" y="2357850"/>
            <a:ext cx="664200" cy="1863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txBox="1"/>
          <p:nvPr/>
        </p:nvSpPr>
        <p:spPr>
          <a:xfrm>
            <a:off x="152400" y="3901225"/>
            <a:ext cx="30000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Table: data given by the board</a:t>
            </a:r>
            <a:endParaRPr sz="800"/>
          </a:p>
        </p:txBody>
      </p:sp>
      <p:sp>
        <p:nvSpPr>
          <p:cNvPr id="297" name="Google Shape;297;p15"/>
          <p:cNvSpPr txBox="1"/>
          <p:nvPr/>
        </p:nvSpPr>
        <p:spPr>
          <a:xfrm>
            <a:off x="5104475" y="4175125"/>
            <a:ext cx="4029600" cy="51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Calibri"/>
                <a:ea typeface="Calibri"/>
                <a:cs typeface="Calibri"/>
                <a:sym typeface="Calibri"/>
              </a:rPr>
              <a:t>Source: McBratney, A., Whelan, B., Ancev, T. et al. Future Directions of Precision Agriculture. Precision Agric 6, 7–23 (2005).</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6"/>
          <p:cNvSpPr txBox="1">
            <a:spLocks noGrp="1"/>
          </p:cNvSpPr>
          <p:nvPr>
            <p:ph type="title"/>
          </p:nvPr>
        </p:nvSpPr>
        <p:spPr>
          <a:xfrm>
            <a:off x="267850" y="122025"/>
            <a:ext cx="86676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Strategy: big corporate farms in Australia</a:t>
            </a:r>
            <a:endParaRPr/>
          </a:p>
        </p:txBody>
      </p:sp>
      <p:sp>
        <p:nvSpPr>
          <p:cNvPr id="303" name="Google Shape;303;p16"/>
          <p:cNvSpPr txBox="1">
            <a:spLocks noGrp="1"/>
          </p:cNvSpPr>
          <p:nvPr>
            <p:ph type="body" idx="1"/>
          </p:nvPr>
        </p:nvSpPr>
        <p:spPr>
          <a:xfrm>
            <a:off x="2911438" y="3509950"/>
            <a:ext cx="3105000" cy="6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highlight>
                  <a:srgbClr val="FFFFFF"/>
                </a:highlight>
                <a:latin typeface="Arial"/>
                <a:ea typeface="Arial"/>
                <a:cs typeface="Arial"/>
                <a:sym typeface="Arial"/>
              </a:rPr>
              <a:t>Autonomous drone technology has been developed since 2017</a:t>
            </a:r>
            <a:endParaRPr>
              <a:solidFill>
                <a:srgbClr val="000000"/>
              </a:solidFill>
            </a:endParaRPr>
          </a:p>
        </p:txBody>
      </p:sp>
      <p:pic>
        <p:nvPicPr>
          <p:cNvPr id="304" name="Google Shape;304;p16"/>
          <p:cNvPicPr preferRelativeResize="0"/>
          <p:nvPr/>
        </p:nvPicPr>
        <p:blipFill rotWithShape="1">
          <a:blip r:embed="rId3">
            <a:alphaModFix/>
          </a:blip>
          <a:srcRect r="6646"/>
          <a:stretch/>
        </p:blipFill>
        <p:spPr>
          <a:xfrm>
            <a:off x="91325" y="733187"/>
            <a:ext cx="2731824" cy="2464025"/>
          </a:xfrm>
          <a:prstGeom prst="rect">
            <a:avLst/>
          </a:prstGeom>
          <a:noFill/>
          <a:ln>
            <a:noFill/>
          </a:ln>
        </p:spPr>
      </p:pic>
      <p:pic>
        <p:nvPicPr>
          <p:cNvPr id="305" name="Google Shape;305;p16"/>
          <p:cNvPicPr preferRelativeResize="0"/>
          <p:nvPr/>
        </p:nvPicPr>
        <p:blipFill rotWithShape="1">
          <a:blip r:embed="rId4">
            <a:alphaModFix/>
          </a:blip>
          <a:srcRect l="11785" t="1661"/>
          <a:stretch/>
        </p:blipFill>
        <p:spPr>
          <a:xfrm>
            <a:off x="2997250" y="1162050"/>
            <a:ext cx="2933376" cy="1987425"/>
          </a:xfrm>
          <a:prstGeom prst="rect">
            <a:avLst/>
          </a:prstGeom>
          <a:noFill/>
          <a:ln>
            <a:noFill/>
          </a:ln>
        </p:spPr>
      </p:pic>
      <p:sp>
        <p:nvSpPr>
          <p:cNvPr id="306" name="Google Shape;306;p16"/>
          <p:cNvSpPr txBox="1">
            <a:spLocks noGrp="1"/>
          </p:cNvSpPr>
          <p:nvPr>
            <p:ph type="body" idx="1"/>
          </p:nvPr>
        </p:nvSpPr>
        <p:spPr>
          <a:xfrm>
            <a:off x="6240375" y="3509950"/>
            <a:ext cx="2829900" cy="8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22222"/>
                </a:solidFill>
                <a:highlight>
                  <a:srgbClr val="FFFFFF"/>
                </a:highlight>
                <a:latin typeface="Arial"/>
                <a:ea typeface="Arial"/>
                <a:cs typeface="Arial"/>
                <a:sym typeface="Arial"/>
              </a:rPr>
              <a:t>Fertiliser consumption increase annually - negative environmental impact.</a:t>
            </a:r>
            <a:endParaRPr/>
          </a:p>
        </p:txBody>
      </p:sp>
      <p:sp>
        <p:nvSpPr>
          <p:cNvPr id="307" name="Google Shape;307;p16"/>
          <p:cNvSpPr txBox="1">
            <a:spLocks noGrp="1"/>
          </p:cNvSpPr>
          <p:nvPr>
            <p:ph type="body" idx="1"/>
          </p:nvPr>
        </p:nvSpPr>
        <p:spPr>
          <a:xfrm>
            <a:off x="63975" y="3399775"/>
            <a:ext cx="2894700" cy="122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highlight>
                  <a:srgbClr val="FFFFFF"/>
                </a:highlight>
                <a:latin typeface="Arial"/>
                <a:ea typeface="Arial"/>
                <a:cs typeface="Arial"/>
                <a:sym typeface="Arial"/>
              </a:rPr>
              <a:t>Large field sizes, major in agricultural producer &amp; exporter - </a:t>
            </a:r>
            <a:endParaRPr>
              <a:solidFill>
                <a:srgbClr val="000000"/>
              </a:solidFill>
              <a:highlight>
                <a:srgbClr val="FFFFFF"/>
              </a:highlight>
              <a:latin typeface="Arial"/>
              <a:ea typeface="Arial"/>
              <a:cs typeface="Arial"/>
              <a:sym typeface="Arial"/>
            </a:endParaRPr>
          </a:p>
          <a:p>
            <a:pPr marL="0" lvl="0" indent="0" algn="ctr" rtl="0">
              <a:spcBef>
                <a:spcPts val="0"/>
              </a:spcBef>
              <a:spcAft>
                <a:spcPts val="0"/>
              </a:spcAft>
              <a:buNone/>
            </a:pPr>
            <a:r>
              <a:rPr lang="en">
                <a:solidFill>
                  <a:srgbClr val="000000"/>
                </a:solidFill>
                <a:highlight>
                  <a:srgbClr val="FFFFFF"/>
                </a:highlight>
                <a:latin typeface="Arial"/>
                <a:ea typeface="Arial"/>
                <a:cs typeface="Arial"/>
                <a:sym typeface="Arial"/>
              </a:rPr>
              <a:t>$155 billion/year, 12% share of GDP</a:t>
            </a:r>
            <a:endParaRPr/>
          </a:p>
        </p:txBody>
      </p:sp>
      <p:pic>
        <p:nvPicPr>
          <p:cNvPr id="308" name="Google Shape;308;p16"/>
          <p:cNvPicPr preferRelativeResize="0"/>
          <p:nvPr/>
        </p:nvPicPr>
        <p:blipFill>
          <a:blip r:embed="rId5">
            <a:alphaModFix/>
          </a:blip>
          <a:stretch>
            <a:fillRect/>
          </a:stretch>
        </p:blipFill>
        <p:spPr>
          <a:xfrm>
            <a:off x="6164176" y="1162050"/>
            <a:ext cx="2771279" cy="2064475"/>
          </a:xfrm>
          <a:prstGeom prst="rect">
            <a:avLst/>
          </a:prstGeom>
          <a:noFill/>
          <a:ln>
            <a:noFill/>
          </a:ln>
        </p:spPr>
      </p:pic>
      <p:sp>
        <p:nvSpPr>
          <p:cNvPr id="309" name="Google Shape;309;p16"/>
          <p:cNvSpPr txBox="1"/>
          <p:nvPr/>
        </p:nvSpPr>
        <p:spPr>
          <a:xfrm>
            <a:off x="3617950" y="3606675"/>
            <a:ext cx="2684100" cy="2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800"/>
          </a:p>
        </p:txBody>
      </p:sp>
      <p:sp>
        <p:nvSpPr>
          <p:cNvPr id="310" name="Google Shape;310;p16"/>
          <p:cNvSpPr txBox="1"/>
          <p:nvPr/>
        </p:nvSpPr>
        <p:spPr>
          <a:xfrm>
            <a:off x="6459900" y="3113900"/>
            <a:ext cx="2684100" cy="4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a:latin typeface="Calibri"/>
              <a:ea typeface="Calibri"/>
              <a:cs typeface="Calibri"/>
              <a:sym typeface="Calibri"/>
            </a:endParaRPr>
          </a:p>
        </p:txBody>
      </p:sp>
      <p:sp>
        <p:nvSpPr>
          <p:cNvPr id="311" name="Google Shape;311;p16"/>
          <p:cNvSpPr txBox="1"/>
          <p:nvPr/>
        </p:nvSpPr>
        <p:spPr>
          <a:xfrm>
            <a:off x="91325" y="4522325"/>
            <a:ext cx="73455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Calibri"/>
                <a:ea typeface="Calibri"/>
                <a:cs typeface="Calibri"/>
                <a:sym typeface="Calibri"/>
              </a:rPr>
              <a:t>Source: </a:t>
            </a:r>
            <a:r>
              <a:rPr lang="en" sz="900">
                <a:uFill>
                  <a:noFill/>
                </a:uFill>
                <a:latin typeface="Calibri"/>
                <a:ea typeface="Calibri"/>
                <a:cs typeface="Calibri"/>
                <a:sym typeface="Calibri"/>
                <a:hlinkClick r:id="rId6"/>
              </a:rPr>
              <a:t>https://www.agriculture.gov.au/abares/publications/insights/snapshot-of-australian-agriculture</a:t>
            </a:r>
            <a:endParaRPr sz="900">
              <a:latin typeface="Calibri"/>
              <a:ea typeface="Calibri"/>
              <a:cs typeface="Calibri"/>
              <a:sym typeface="Calibri"/>
            </a:endParaRPr>
          </a:p>
          <a:p>
            <a:pPr marL="0" lvl="0" indent="0" algn="l" rtl="0">
              <a:spcBef>
                <a:spcPts val="0"/>
              </a:spcBef>
              <a:spcAft>
                <a:spcPts val="0"/>
              </a:spcAft>
              <a:buNone/>
            </a:pPr>
            <a:r>
              <a:rPr lang="en" sz="900">
                <a:latin typeface="Calibri"/>
                <a:ea typeface="Calibri"/>
                <a:cs typeface="Calibri"/>
                <a:sym typeface="Calibri"/>
              </a:rPr>
              <a:t>              </a:t>
            </a:r>
            <a:r>
              <a:rPr lang="en" sz="900">
                <a:uFill>
                  <a:noFill/>
                </a:uFill>
                <a:latin typeface="Calibri"/>
                <a:ea typeface="Calibri"/>
                <a:cs typeface="Calibri"/>
                <a:sym typeface="Calibri"/>
                <a:hlinkClick r:id="rId7"/>
              </a:rPr>
              <a:t>https://knoema.com/atlas/Australia/Fertilizer-consumption</a:t>
            </a:r>
            <a:endParaRPr sz="900">
              <a:latin typeface="Calibri"/>
              <a:ea typeface="Calibri"/>
              <a:cs typeface="Calibri"/>
              <a:sym typeface="Calibri"/>
            </a:endParaRPr>
          </a:p>
          <a:p>
            <a:pPr marL="0" lvl="0" indent="0" algn="l" rtl="0">
              <a:spcBef>
                <a:spcPts val="0"/>
              </a:spcBef>
              <a:spcAft>
                <a:spcPts val="0"/>
              </a:spcAft>
              <a:buNone/>
            </a:pPr>
            <a:r>
              <a:rPr lang="en" sz="900">
                <a:latin typeface="Calibri"/>
                <a:ea typeface="Calibri"/>
                <a:cs typeface="Calibri"/>
                <a:sym typeface="Calibri"/>
              </a:rPr>
              <a:t>              </a:t>
            </a:r>
            <a:r>
              <a:rPr lang="en" sz="900">
                <a:uFill>
                  <a:noFill/>
                </a:uFill>
                <a:latin typeface="Calibri"/>
                <a:ea typeface="Calibri"/>
                <a:cs typeface="Calibri"/>
                <a:sym typeface="Calibri"/>
                <a:hlinkClick r:id="rId6"/>
              </a:rPr>
              <a:t>https://www.agriculture.gov.au/abares/publications/insights/snapshot-of-australian-agriculture</a:t>
            </a:r>
            <a:endParaRPr sz="9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7"/>
          <p:cNvSpPr txBox="1">
            <a:spLocks noGrp="1"/>
          </p:cNvSpPr>
          <p:nvPr>
            <p:ph type="title"/>
          </p:nvPr>
        </p:nvSpPr>
        <p:spPr>
          <a:xfrm>
            <a:off x="1303800" y="202900"/>
            <a:ext cx="7636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 </a:t>
            </a:r>
            <a:endParaRPr/>
          </a:p>
          <a:p>
            <a:pPr marL="0" lvl="0" indent="0" algn="l" rtl="0">
              <a:spcBef>
                <a:spcPts val="0"/>
              </a:spcBef>
              <a:spcAft>
                <a:spcPts val="0"/>
              </a:spcAft>
              <a:buNone/>
            </a:pPr>
            <a:r>
              <a:rPr lang="en"/>
              <a:t>           Immediate Release of Product</a:t>
            </a:r>
            <a:endParaRPr/>
          </a:p>
        </p:txBody>
      </p:sp>
      <p:sp>
        <p:nvSpPr>
          <p:cNvPr id="317" name="Google Shape;317;p17"/>
          <p:cNvSpPr txBox="1">
            <a:spLocks noGrp="1"/>
          </p:cNvSpPr>
          <p:nvPr>
            <p:ph type="body" idx="1"/>
          </p:nvPr>
        </p:nvSpPr>
        <p:spPr>
          <a:xfrm>
            <a:off x="978200" y="3191475"/>
            <a:ext cx="3082800" cy="163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Techniques might be surpassed by competitors in next few years</a:t>
            </a:r>
            <a:endParaRPr sz="1400"/>
          </a:p>
          <a:p>
            <a:pPr marL="457200" lvl="0" indent="-317500" algn="l" rtl="0">
              <a:spcBef>
                <a:spcPts val="0"/>
              </a:spcBef>
              <a:spcAft>
                <a:spcPts val="0"/>
              </a:spcAft>
              <a:buSzPts val="1400"/>
              <a:buChar char="●"/>
            </a:pPr>
            <a:r>
              <a:rPr lang="en" sz="1400"/>
              <a:t>Making it public sooner can lead to future changes in direction</a:t>
            </a:r>
            <a:endParaRPr sz="1400"/>
          </a:p>
        </p:txBody>
      </p:sp>
      <p:pic>
        <p:nvPicPr>
          <p:cNvPr id="318" name="Google Shape;318;p17"/>
          <p:cNvPicPr preferRelativeResize="0"/>
          <p:nvPr/>
        </p:nvPicPr>
        <p:blipFill>
          <a:blip r:embed="rId3">
            <a:alphaModFix/>
          </a:blip>
          <a:stretch>
            <a:fillRect/>
          </a:stretch>
        </p:blipFill>
        <p:spPr>
          <a:xfrm>
            <a:off x="1139175" y="1642250"/>
            <a:ext cx="2318049" cy="1572650"/>
          </a:xfrm>
          <a:prstGeom prst="rect">
            <a:avLst/>
          </a:prstGeom>
          <a:noFill/>
          <a:ln>
            <a:noFill/>
          </a:ln>
        </p:spPr>
      </p:pic>
      <p:sp>
        <p:nvSpPr>
          <p:cNvPr id="319" name="Google Shape;319;p17"/>
          <p:cNvSpPr txBox="1"/>
          <p:nvPr/>
        </p:nvSpPr>
        <p:spPr>
          <a:xfrm>
            <a:off x="3992600" y="1260600"/>
            <a:ext cx="58056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Competitor - Ground Breaker Precision Agriculture in Australia</a:t>
            </a:r>
            <a:endParaRPr>
              <a:latin typeface="Nunito"/>
              <a:ea typeface="Nunito"/>
              <a:cs typeface="Nunito"/>
              <a:sym typeface="Nunito"/>
            </a:endParaRPr>
          </a:p>
        </p:txBody>
      </p:sp>
      <p:pic>
        <p:nvPicPr>
          <p:cNvPr id="320" name="Google Shape;320;p17"/>
          <p:cNvPicPr preferRelativeResize="0"/>
          <p:nvPr/>
        </p:nvPicPr>
        <p:blipFill>
          <a:blip r:embed="rId4">
            <a:alphaModFix/>
          </a:blip>
          <a:stretch>
            <a:fillRect/>
          </a:stretch>
        </p:blipFill>
        <p:spPr>
          <a:xfrm>
            <a:off x="4444900" y="1718575"/>
            <a:ext cx="4316850" cy="895950"/>
          </a:xfrm>
          <a:prstGeom prst="rect">
            <a:avLst/>
          </a:prstGeom>
          <a:noFill/>
          <a:ln>
            <a:noFill/>
          </a:ln>
        </p:spPr>
      </p:pic>
      <p:pic>
        <p:nvPicPr>
          <p:cNvPr id="321" name="Google Shape;321;p17"/>
          <p:cNvPicPr preferRelativeResize="0"/>
          <p:nvPr/>
        </p:nvPicPr>
        <p:blipFill>
          <a:blip r:embed="rId5">
            <a:alphaModFix/>
          </a:blip>
          <a:stretch>
            <a:fillRect/>
          </a:stretch>
        </p:blipFill>
        <p:spPr>
          <a:xfrm>
            <a:off x="4444900" y="2614525"/>
            <a:ext cx="4316848" cy="2266949"/>
          </a:xfrm>
          <a:prstGeom prst="rect">
            <a:avLst/>
          </a:prstGeom>
          <a:noFill/>
          <a:ln>
            <a:noFill/>
          </a:ln>
        </p:spPr>
      </p:pic>
      <p:sp>
        <p:nvSpPr>
          <p:cNvPr id="322" name="Google Shape;322;p17"/>
          <p:cNvSpPr txBox="1"/>
          <p:nvPr/>
        </p:nvSpPr>
        <p:spPr>
          <a:xfrm>
            <a:off x="103550" y="4881475"/>
            <a:ext cx="3581100" cy="13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6"/>
              </a:rPr>
              <a:t>https://www.groundbreaker.com.au/about-us</a:t>
            </a:r>
            <a:endParaRPr sz="800">
              <a:latin typeface="Calibri"/>
              <a:ea typeface="Calibri"/>
              <a:cs typeface="Calibri"/>
              <a:sym typeface="Calibri"/>
            </a:endParaRPr>
          </a:p>
          <a:p>
            <a:pPr marL="0" lvl="0" indent="0" algn="l" rtl="0">
              <a:spcBef>
                <a:spcPts val="1600"/>
              </a:spcBef>
              <a:spcAft>
                <a:spcPts val="0"/>
              </a:spcAft>
              <a:buNone/>
            </a:pPr>
            <a:endParaRPr sz="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8"/>
          <p:cNvSpPr txBox="1">
            <a:spLocks noGrp="1"/>
          </p:cNvSpPr>
          <p:nvPr>
            <p:ph type="title"/>
          </p:nvPr>
        </p:nvSpPr>
        <p:spPr>
          <a:xfrm>
            <a:off x="1295700" y="157275"/>
            <a:ext cx="7636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Strategy:Online Advertising </a:t>
            </a:r>
            <a:endParaRPr/>
          </a:p>
        </p:txBody>
      </p:sp>
      <p:sp>
        <p:nvSpPr>
          <p:cNvPr id="328" name="Google Shape;328;p18"/>
          <p:cNvSpPr txBox="1"/>
          <p:nvPr/>
        </p:nvSpPr>
        <p:spPr>
          <a:xfrm>
            <a:off x="1451003" y="886975"/>
            <a:ext cx="5837400" cy="10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Nunito"/>
                <a:ea typeface="Nunito"/>
                <a:cs typeface="Nunito"/>
                <a:sym typeface="Nunito"/>
              </a:rPr>
              <a:t>Australians spend more than </a:t>
            </a:r>
            <a:r>
              <a:rPr lang="en" b="1">
                <a:solidFill>
                  <a:schemeClr val="dk2"/>
                </a:solidFill>
                <a:latin typeface="Nunito"/>
                <a:ea typeface="Nunito"/>
                <a:cs typeface="Nunito"/>
                <a:sym typeface="Nunito"/>
              </a:rPr>
              <a:t>5</a:t>
            </a:r>
            <a:r>
              <a:rPr lang="en">
                <a:solidFill>
                  <a:schemeClr val="dk2"/>
                </a:solidFill>
                <a:latin typeface="Nunito"/>
                <a:ea typeface="Nunito"/>
                <a:cs typeface="Nunito"/>
                <a:sym typeface="Nunito"/>
              </a:rPr>
              <a:t> hour/day using the internet</a:t>
            </a:r>
            <a:endParaRPr>
              <a:latin typeface="Nunito"/>
              <a:ea typeface="Nunito"/>
              <a:cs typeface="Nunito"/>
              <a:sym typeface="Nunito"/>
            </a:endParaRPr>
          </a:p>
        </p:txBody>
      </p:sp>
      <p:pic>
        <p:nvPicPr>
          <p:cNvPr id="329" name="Google Shape;329;p18"/>
          <p:cNvPicPr preferRelativeResize="0"/>
          <p:nvPr/>
        </p:nvPicPr>
        <p:blipFill>
          <a:blip r:embed="rId3">
            <a:alphaModFix/>
          </a:blip>
          <a:stretch>
            <a:fillRect/>
          </a:stretch>
        </p:blipFill>
        <p:spPr>
          <a:xfrm>
            <a:off x="1505437" y="1318337"/>
            <a:ext cx="6133125" cy="3449901"/>
          </a:xfrm>
          <a:prstGeom prst="rect">
            <a:avLst/>
          </a:prstGeom>
          <a:noFill/>
          <a:ln>
            <a:noFill/>
          </a:ln>
        </p:spPr>
      </p:pic>
      <p:sp>
        <p:nvSpPr>
          <p:cNvPr id="330" name="Google Shape;330;p18"/>
          <p:cNvSpPr txBox="1"/>
          <p:nvPr/>
        </p:nvSpPr>
        <p:spPr>
          <a:xfrm>
            <a:off x="1513925" y="4930000"/>
            <a:ext cx="4076100" cy="1650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000000"/>
              </a:buClr>
              <a:buSzPts val="1000"/>
              <a:buFont typeface="Calibri"/>
              <a:buChar char="●"/>
            </a:pPr>
            <a:endParaRPr>
              <a:latin typeface="Nunito"/>
              <a:ea typeface="Nunito"/>
              <a:cs typeface="Nunito"/>
              <a:sym typeface="Nunito"/>
            </a:endParaRPr>
          </a:p>
        </p:txBody>
      </p:sp>
      <p:sp>
        <p:nvSpPr>
          <p:cNvPr id="331" name="Google Shape;331;p18"/>
          <p:cNvSpPr txBox="1"/>
          <p:nvPr/>
        </p:nvSpPr>
        <p:spPr>
          <a:xfrm>
            <a:off x="138500" y="4779964"/>
            <a:ext cx="30000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4"/>
              </a:rPr>
              <a:t>https://learn.g2.com/omnichannel-marketing</a:t>
            </a:r>
            <a:endParaRPr sz="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9"/>
          <p:cNvSpPr txBox="1">
            <a:spLocks noGrp="1"/>
          </p:cNvSpPr>
          <p:nvPr>
            <p:ph type="title"/>
          </p:nvPr>
        </p:nvSpPr>
        <p:spPr>
          <a:xfrm>
            <a:off x="1284025" y="168625"/>
            <a:ext cx="76362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Strategy:Online Advertising </a:t>
            </a:r>
            <a:endParaRPr/>
          </a:p>
        </p:txBody>
      </p:sp>
      <p:sp>
        <p:nvSpPr>
          <p:cNvPr id="337" name="Google Shape;337;p19"/>
          <p:cNvSpPr txBox="1">
            <a:spLocks noGrp="1"/>
          </p:cNvSpPr>
          <p:nvPr>
            <p:ph type="body" idx="1"/>
          </p:nvPr>
        </p:nvSpPr>
        <p:spPr>
          <a:xfrm>
            <a:off x="4601925" y="3608575"/>
            <a:ext cx="4572000" cy="1690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400"/>
          </a:p>
          <a:p>
            <a:pPr marL="457200" marR="0" lvl="0" indent="-317500" algn="l" rtl="0">
              <a:lnSpc>
                <a:spcPct val="100000"/>
              </a:lnSpc>
              <a:spcBef>
                <a:spcPts val="1600"/>
              </a:spcBef>
              <a:spcAft>
                <a:spcPts val="0"/>
              </a:spcAft>
              <a:buSzPts val="1400"/>
              <a:buChar char="●"/>
            </a:pPr>
            <a:r>
              <a:rPr lang="en" sz="1400"/>
              <a:t>Google generates </a:t>
            </a:r>
            <a:r>
              <a:rPr lang="en" sz="1400" b="1"/>
              <a:t>3.5</a:t>
            </a:r>
            <a:r>
              <a:rPr lang="en" sz="1400"/>
              <a:t> billion searches everyday</a:t>
            </a:r>
            <a:endParaRPr sz="1400"/>
          </a:p>
          <a:p>
            <a:pPr marL="457200" marR="0" lvl="0" indent="-317500" algn="l" rtl="0">
              <a:lnSpc>
                <a:spcPct val="100000"/>
              </a:lnSpc>
              <a:spcBef>
                <a:spcPts val="0"/>
              </a:spcBef>
              <a:spcAft>
                <a:spcPts val="0"/>
              </a:spcAft>
              <a:buSzPts val="1400"/>
              <a:buChar char="●"/>
            </a:pPr>
            <a:r>
              <a:rPr lang="en" sz="1400" b="1"/>
              <a:t>6</a:t>
            </a:r>
            <a:r>
              <a:rPr lang="en" sz="1400"/>
              <a:t> in </a:t>
            </a:r>
            <a:r>
              <a:rPr lang="en" sz="1400" b="1"/>
              <a:t>10</a:t>
            </a:r>
            <a:r>
              <a:rPr lang="en" sz="1400"/>
              <a:t> Australians use Facebook</a:t>
            </a:r>
            <a:endParaRPr sz="1400"/>
          </a:p>
          <a:p>
            <a:pPr marL="0" lvl="0" indent="0" algn="l" rtl="0">
              <a:lnSpc>
                <a:spcPct val="100000"/>
              </a:lnSpc>
              <a:spcBef>
                <a:spcPts val="1600"/>
              </a:spcBef>
              <a:spcAft>
                <a:spcPts val="1600"/>
              </a:spcAft>
              <a:buNone/>
            </a:pPr>
            <a:endParaRPr sz="1400"/>
          </a:p>
        </p:txBody>
      </p:sp>
      <p:pic>
        <p:nvPicPr>
          <p:cNvPr id="338" name="Google Shape;338;p19"/>
          <p:cNvPicPr preferRelativeResize="0"/>
          <p:nvPr/>
        </p:nvPicPr>
        <p:blipFill>
          <a:blip r:embed="rId3">
            <a:alphaModFix/>
          </a:blip>
          <a:stretch>
            <a:fillRect/>
          </a:stretch>
        </p:blipFill>
        <p:spPr>
          <a:xfrm>
            <a:off x="4855613" y="1167937"/>
            <a:ext cx="4064625" cy="2763526"/>
          </a:xfrm>
          <a:prstGeom prst="rect">
            <a:avLst/>
          </a:prstGeom>
          <a:noFill/>
          <a:ln>
            <a:noFill/>
          </a:ln>
        </p:spPr>
      </p:pic>
      <p:pic>
        <p:nvPicPr>
          <p:cNvPr id="339" name="Google Shape;339;p19"/>
          <p:cNvPicPr preferRelativeResize="0"/>
          <p:nvPr/>
        </p:nvPicPr>
        <p:blipFill>
          <a:blip r:embed="rId4">
            <a:alphaModFix/>
          </a:blip>
          <a:stretch>
            <a:fillRect/>
          </a:stretch>
        </p:blipFill>
        <p:spPr>
          <a:xfrm>
            <a:off x="542800" y="1386275"/>
            <a:ext cx="4106825" cy="2487399"/>
          </a:xfrm>
          <a:prstGeom prst="rect">
            <a:avLst/>
          </a:prstGeom>
          <a:noFill/>
          <a:ln>
            <a:noFill/>
          </a:ln>
        </p:spPr>
      </p:pic>
      <p:sp>
        <p:nvSpPr>
          <p:cNvPr id="340" name="Google Shape;340;p19"/>
          <p:cNvSpPr txBox="1"/>
          <p:nvPr/>
        </p:nvSpPr>
        <p:spPr>
          <a:xfrm>
            <a:off x="59625" y="4600525"/>
            <a:ext cx="44511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a:latin typeface="Nunito"/>
              <a:ea typeface="Nunito"/>
              <a:cs typeface="Nunito"/>
              <a:sym typeface="Nunito"/>
            </a:endParaRPr>
          </a:p>
          <a:p>
            <a:pPr marL="0" lvl="0" indent="0" algn="l" rtl="0">
              <a:spcBef>
                <a:spcPts val="0"/>
              </a:spcBef>
              <a:spcAft>
                <a:spcPts val="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5"/>
              </a:rPr>
              <a:t>https://wearesocial.com/au/blog/2019/02/digital-report-australia</a:t>
            </a:r>
            <a:endParaRPr sz="800">
              <a:latin typeface="Calibri"/>
              <a:ea typeface="Calibri"/>
              <a:cs typeface="Calibri"/>
              <a:sym typeface="Calibri"/>
            </a:endParaRPr>
          </a:p>
          <a:p>
            <a:pPr marL="0" lvl="0" indent="0" algn="l" rtl="0">
              <a:spcBef>
                <a:spcPts val="0"/>
              </a:spcBef>
              <a:spcAft>
                <a:spcPts val="0"/>
              </a:spcAft>
              <a:buNone/>
            </a:pPr>
            <a:r>
              <a:rPr lang="en" sz="800">
                <a:latin typeface="Calibri"/>
                <a:ea typeface="Calibri"/>
                <a:cs typeface="Calibri"/>
                <a:sym typeface="Calibri"/>
              </a:rPr>
              <a:t>                </a:t>
            </a:r>
            <a:r>
              <a:rPr lang="en" sz="800">
                <a:uFill>
                  <a:noFill/>
                </a:uFill>
                <a:latin typeface="Calibri"/>
                <a:ea typeface="Calibri"/>
                <a:cs typeface="Calibri"/>
                <a:sym typeface="Calibri"/>
                <a:hlinkClick r:id="rId6"/>
              </a:rPr>
              <a:t>https://www.statista.com/chart/16405/where-australians-spend-their-time-online/</a:t>
            </a:r>
            <a:endParaRPr sz="800" b="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0"/>
          <p:cNvSpPr txBox="1">
            <a:spLocks noGrp="1"/>
          </p:cNvSpPr>
          <p:nvPr>
            <p:ph type="title"/>
          </p:nvPr>
        </p:nvSpPr>
        <p:spPr>
          <a:xfrm>
            <a:off x="1303800" y="598575"/>
            <a:ext cx="75690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Strategy:Offline Marketing </a:t>
            </a:r>
            <a:endParaRPr/>
          </a:p>
        </p:txBody>
      </p:sp>
      <p:sp>
        <p:nvSpPr>
          <p:cNvPr id="346" name="Google Shape;346;p20"/>
          <p:cNvSpPr txBox="1">
            <a:spLocks noGrp="1"/>
          </p:cNvSpPr>
          <p:nvPr>
            <p:ph type="body" idx="1"/>
          </p:nvPr>
        </p:nvSpPr>
        <p:spPr>
          <a:xfrm>
            <a:off x="750288" y="1505875"/>
            <a:ext cx="7030500" cy="48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Trade show / Road show / Events in Australia</a:t>
            </a:r>
            <a:endParaRPr sz="1800"/>
          </a:p>
        </p:txBody>
      </p:sp>
      <p:sp>
        <p:nvSpPr>
          <p:cNvPr id="347" name="Google Shape;347;p20"/>
          <p:cNvSpPr txBox="1"/>
          <p:nvPr/>
        </p:nvSpPr>
        <p:spPr>
          <a:xfrm>
            <a:off x="4648500" y="2353250"/>
            <a:ext cx="4495500" cy="1746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Nunito"/>
              <a:buChar char="●"/>
            </a:pPr>
            <a:r>
              <a:rPr lang="en" sz="1800">
                <a:latin typeface="Nunito"/>
                <a:ea typeface="Nunito"/>
                <a:cs typeface="Nunito"/>
                <a:sym typeface="Nunito"/>
              </a:rPr>
              <a:t>Direct connection with customer</a:t>
            </a:r>
            <a:endParaRPr sz="1800">
              <a:latin typeface="Nunito"/>
              <a:ea typeface="Nunito"/>
              <a:cs typeface="Nunito"/>
              <a:sym typeface="Nunito"/>
            </a:endParaRPr>
          </a:p>
          <a:p>
            <a:pPr marL="457200" lvl="0" indent="-342900" algn="l" rtl="0">
              <a:lnSpc>
                <a:spcPct val="150000"/>
              </a:lnSpc>
              <a:spcBef>
                <a:spcPts val="0"/>
              </a:spcBef>
              <a:spcAft>
                <a:spcPts val="0"/>
              </a:spcAft>
              <a:buSzPts val="1800"/>
              <a:buFont typeface="Nunito"/>
              <a:buChar char="●"/>
            </a:pPr>
            <a:r>
              <a:rPr lang="en" sz="1800">
                <a:latin typeface="Nunito"/>
                <a:ea typeface="Nunito"/>
                <a:cs typeface="Nunito"/>
                <a:sym typeface="Nunito"/>
              </a:rPr>
              <a:t>Make our product more approachable</a:t>
            </a:r>
            <a:endParaRPr sz="1800">
              <a:latin typeface="Nunito"/>
              <a:ea typeface="Nunito"/>
              <a:cs typeface="Nunito"/>
              <a:sym typeface="Nunito"/>
            </a:endParaRPr>
          </a:p>
          <a:p>
            <a:pPr marL="457200" lvl="0" indent="-342900" algn="l" rtl="0">
              <a:lnSpc>
                <a:spcPct val="150000"/>
              </a:lnSpc>
              <a:spcBef>
                <a:spcPts val="0"/>
              </a:spcBef>
              <a:spcAft>
                <a:spcPts val="0"/>
              </a:spcAft>
              <a:buSzPts val="1800"/>
              <a:buFont typeface="Nunito"/>
              <a:buChar char="●"/>
            </a:pPr>
            <a:r>
              <a:rPr lang="en" sz="1800">
                <a:latin typeface="Nunito"/>
                <a:ea typeface="Nunito"/>
                <a:cs typeface="Nunito"/>
                <a:sym typeface="Nunito"/>
              </a:rPr>
              <a:t>Drive traffic to our website</a:t>
            </a:r>
            <a:endParaRPr sz="1800">
              <a:latin typeface="Nunito"/>
              <a:ea typeface="Nunito"/>
              <a:cs typeface="Nunito"/>
              <a:sym typeface="Nunito"/>
            </a:endParaRPr>
          </a:p>
          <a:p>
            <a:pPr marL="457200" lvl="0" indent="-342900" algn="l" rtl="0">
              <a:lnSpc>
                <a:spcPct val="150000"/>
              </a:lnSpc>
              <a:spcBef>
                <a:spcPts val="0"/>
              </a:spcBef>
              <a:spcAft>
                <a:spcPts val="0"/>
              </a:spcAft>
              <a:buSzPts val="1800"/>
              <a:buFont typeface="Nunito"/>
              <a:buChar char="●"/>
            </a:pPr>
            <a:r>
              <a:rPr lang="en" sz="1800" b="1">
                <a:latin typeface="Nunito"/>
                <a:ea typeface="Nunito"/>
                <a:cs typeface="Nunito"/>
                <a:sym typeface="Nunito"/>
              </a:rPr>
              <a:t>Increase brand awareness</a:t>
            </a:r>
            <a:endParaRPr sz="1800" b="1">
              <a:latin typeface="Nunito"/>
              <a:ea typeface="Nunito"/>
              <a:cs typeface="Nunito"/>
              <a:sym typeface="Nunito"/>
            </a:endParaRPr>
          </a:p>
          <a:p>
            <a:pPr marL="457200" lvl="0" indent="0" algn="l" rtl="0">
              <a:lnSpc>
                <a:spcPct val="150000"/>
              </a:lnSpc>
              <a:spcBef>
                <a:spcPts val="0"/>
              </a:spcBef>
              <a:spcAft>
                <a:spcPts val="0"/>
              </a:spcAft>
              <a:buNone/>
            </a:pPr>
            <a:endParaRPr sz="1800">
              <a:latin typeface="Nunito"/>
              <a:ea typeface="Nunito"/>
              <a:cs typeface="Nunito"/>
              <a:sym typeface="Nunito"/>
            </a:endParaRPr>
          </a:p>
          <a:p>
            <a:pPr marL="457200" lvl="0" indent="0" algn="l" rtl="0">
              <a:lnSpc>
                <a:spcPct val="150000"/>
              </a:lnSpc>
              <a:spcBef>
                <a:spcPts val="0"/>
              </a:spcBef>
              <a:spcAft>
                <a:spcPts val="0"/>
              </a:spcAft>
              <a:buNone/>
            </a:pPr>
            <a:endParaRPr sz="1800">
              <a:latin typeface="Nunito"/>
              <a:ea typeface="Nunito"/>
              <a:cs typeface="Nunito"/>
              <a:sym typeface="Nunito"/>
            </a:endParaRPr>
          </a:p>
        </p:txBody>
      </p:sp>
      <p:pic>
        <p:nvPicPr>
          <p:cNvPr id="348" name="Google Shape;348;p20"/>
          <p:cNvPicPr preferRelativeResize="0"/>
          <p:nvPr/>
        </p:nvPicPr>
        <p:blipFill>
          <a:blip r:embed="rId3">
            <a:alphaModFix/>
          </a:blip>
          <a:stretch>
            <a:fillRect/>
          </a:stretch>
        </p:blipFill>
        <p:spPr>
          <a:xfrm>
            <a:off x="891125" y="1989475"/>
            <a:ext cx="3640602" cy="2819050"/>
          </a:xfrm>
          <a:prstGeom prst="rect">
            <a:avLst/>
          </a:prstGeom>
          <a:noFill/>
          <a:ln>
            <a:noFill/>
          </a:ln>
        </p:spPr>
      </p:pic>
      <p:sp>
        <p:nvSpPr>
          <p:cNvPr id="349" name="Google Shape;349;p20"/>
          <p:cNvSpPr txBox="1"/>
          <p:nvPr/>
        </p:nvSpPr>
        <p:spPr>
          <a:xfrm>
            <a:off x="145575" y="4886925"/>
            <a:ext cx="44739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Source: </a:t>
            </a:r>
            <a:r>
              <a:rPr lang="en" sz="800">
                <a:uFill>
                  <a:noFill/>
                </a:uFill>
                <a:latin typeface="Calibri"/>
                <a:ea typeface="Calibri"/>
                <a:cs typeface="Calibri"/>
                <a:sym typeface="Calibri"/>
                <a:hlinkClick r:id="rId4"/>
              </a:rPr>
              <a:t>https://wearesocial.com/au/blog/2019/02/digital-report-australia</a:t>
            </a:r>
            <a:endParaRPr sz="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 </a:t>
            </a:r>
            <a:endParaRPr/>
          </a:p>
          <a:p>
            <a:pPr marL="0" lvl="0" indent="457200" algn="l" rtl="0">
              <a:spcBef>
                <a:spcPts val="0"/>
              </a:spcBef>
              <a:spcAft>
                <a:spcPts val="0"/>
              </a:spcAft>
              <a:buNone/>
            </a:pPr>
            <a:r>
              <a:rPr lang="en"/>
              <a:t>Determine Market Profitability - ROI</a:t>
            </a:r>
            <a:endParaRPr/>
          </a:p>
        </p:txBody>
      </p:sp>
      <p:sp>
        <p:nvSpPr>
          <p:cNvPr id="355" name="Google Shape;355;p21"/>
          <p:cNvSpPr txBox="1">
            <a:spLocks noGrp="1"/>
          </p:cNvSpPr>
          <p:nvPr>
            <p:ph type="body" idx="1"/>
          </p:nvPr>
        </p:nvSpPr>
        <p:spPr>
          <a:xfrm>
            <a:off x="908925" y="1712225"/>
            <a:ext cx="4599000" cy="254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Target: Greater than </a:t>
            </a:r>
            <a:r>
              <a:rPr lang="en" sz="1800" b="1"/>
              <a:t>12.31%</a:t>
            </a:r>
            <a:r>
              <a:rPr lang="en" sz="1800"/>
              <a:t> (U.S.), </a:t>
            </a:r>
            <a:r>
              <a:rPr lang="en" sz="1800" b="1"/>
              <a:t>11.43%</a:t>
            </a:r>
            <a:r>
              <a:rPr lang="en" sz="1800"/>
              <a:t> (Australia)</a:t>
            </a:r>
            <a:endParaRPr sz="1800"/>
          </a:p>
          <a:p>
            <a:pPr marL="914400" lvl="0" indent="-317500" algn="l" rtl="0">
              <a:spcBef>
                <a:spcPts val="0"/>
              </a:spcBef>
              <a:spcAft>
                <a:spcPts val="0"/>
              </a:spcAft>
              <a:buSzPts val="1400"/>
              <a:buChar char="-"/>
            </a:pPr>
            <a:r>
              <a:rPr lang="en" sz="1400"/>
              <a:t>Calculated based on 8% WACC and 35% U.S. tax rate (30% for Australia)</a:t>
            </a:r>
            <a:endParaRPr sz="1400"/>
          </a:p>
          <a:p>
            <a:pPr marL="914400" lvl="0" indent="-317500" algn="l" rtl="0">
              <a:spcBef>
                <a:spcPts val="0"/>
              </a:spcBef>
              <a:spcAft>
                <a:spcPts val="0"/>
              </a:spcAft>
              <a:buSzPts val="1400"/>
              <a:buChar char="-"/>
            </a:pPr>
            <a:r>
              <a:rPr lang="en" sz="1400"/>
              <a:t>Lower ROI means no profit on capital invested</a:t>
            </a:r>
            <a:endParaRPr sz="1400"/>
          </a:p>
          <a:p>
            <a:pPr marL="914400" lvl="0" indent="-317500" algn="l" rtl="0">
              <a:spcBef>
                <a:spcPts val="0"/>
              </a:spcBef>
              <a:spcAft>
                <a:spcPts val="0"/>
              </a:spcAft>
              <a:buSzPts val="1400"/>
              <a:buChar char="-"/>
            </a:pPr>
            <a:r>
              <a:rPr lang="en" sz="1400"/>
              <a:t>Most healthy public companies have ROIC greater, with higher WACC</a:t>
            </a:r>
            <a:endParaRPr sz="1400"/>
          </a:p>
          <a:p>
            <a:pPr marL="914400" lvl="0" indent="0" algn="l" rtl="0">
              <a:spcBef>
                <a:spcPts val="1600"/>
              </a:spcBef>
              <a:spcAft>
                <a:spcPts val="1600"/>
              </a:spcAft>
              <a:buNone/>
            </a:pPr>
            <a:endParaRPr/>
          </a:p>
        </p:txBody>
      </p:sp>
      <p:pic>
        <p:nvPicPr>
          <p:cNvPr id="356" name="Google Shape;356;p21"/>
          <p:cNvPicPr preferRelativeResize="0"/>
          <p:nvPr/>
        </p:nvPicPr>
        <p:blipFill>
          <a:blip r:embed="rId3">
            <a:alphaModFix/>
          </a:blip>
          <a:stretch>
            <a:fillRect/>
          </a:stretch>
        </p:blipFill>
        <p:spPr>
          <a:xfrm>
            <a:off x="5386500" y="1784601"/>
            <a:ext cx="3678951" cy="2123975"/>
          </a:xfrm>
          <a:prstGeom prst="rect">
            <a:avLst/>
          </a:prstGeom>
          <a:noFill/>
          <a:ln>
            <a:noFill/>
          </a:ln>
        </p:spPr>
      </p:pic>
      <p:sp>
        <p:nvSpPr>
          <p:cNvPr id="357" name="Google Shape;357;p21"/>
          <p:cNvSpPr/>
          <p:nvPr/>
        </p:nvSpPr>
        <p:spPr>
          <a:xfrm>
            <a:off x="6480325" y="2645600"/>
            <a:ext cx="1904700" cy="150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358" name="Google Shape;358;p21"/>
          <p:cNvSpPr txBox="1"/>
          <p:nvPr/>
        </p:nvSpPr>
        <p:spPr>
          <a:xfrm>
            <a:off x="52050" y="4253825"/>
            <a:ext cx="3000000" cy="3000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r>
              <a:rPr lang="en" sz="800"/>
              <a:t>Source: </a:t>
            </a:r>
            <a:r>
              <a:rPr lang="en" sz="800">
                <a:uFill>
                  <a:noFill/>
                </a:uFill>
                <a:latin typeface="Calibri"/>
                <a:ea typeface="Calibri"/>
                <a:cs typeface="Calibri"/>
                <a:sym typeface="Calibri"/>
                <a:hlinkClick r:id="rId4"/>
              </a:rPr>
              <a:t>https://valuereports.economatica.com/roic-sp-500-performance/</a:t>
            </a:r>
            <a:endParaRPr sz="800"/>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1968</Words>
  <Application>Microsoft Macintosh PowerPoint</Application>
  <PresentationFormat>On-screen Show (16:9)</PresentationFormat>
  <Paragraphs>171</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Maven Pro</vt:lpstr>
      <vt:lpstr>Arial</vt:lpstr>
      <vt:lpstr>Nunito</vt:lpstr>
      <vt:lpstr>Times New Roman</vt:lpstr>
      <vt:lpstr>Calibri</vt:lpstr>
      <vt:lpstr>Momentum</vt:lpstr>
      <vt:lpstr>Gyrfalcon Agricultural Analytics Platform  Go-To-Market Plan  </vt:lpstr>
      <vt:lpstr>Agenda</vt:lpstr>
      <vt:lpstr>Country/Market Selection Criteria</vt:lpstr>
      <vt:lpstr>Market Strategy: big corporate farms in Australia</vt:lpstr>
      <vt:lpstr>Go-To-Market Strategy:             Immediate Release of Product</vt:lpstr>
      <vt:lpstr>Go-To-Market Strategy:Online Advertising </vt:lpstr>
      <vt:lpstr>Go-To-Market Strategy:Online Advertising </vt:lpstr>
      <vt:lpstr>Go-To-Market Strategy:Offline Marketing </vt:lpstr>
      <vt:lpstr>Go-To-Market Strategy:  Determine Market Profitability - ROI</vt:lpstr>
      <vt:lpstr>Go-To-Market Strategy:  Financial Risk Factors</vt:lpstr>
      <vt:lpstr>Exchange rate fluctuates over time</vt:lpstr>
      <vt:lpstr>Potential economic downturn</vt:lpstr>
      <vt:lpstr>Go-To-Market Strategy:  Financial Risk Factors</vt:lpstr>
      <vt:lpstr>Go-To-Market Strategy:      Manufacturing in China</vt:lpstr>
      <vt:lpstr>Go-To-Market Strategy:  Hardware + Software </vt:lpstr>
      <vt:lpstr>Potential Limitations/Obstacles</vt:lpstr>
      <vt:lpstr>Final Recommendations</vt:lpstr>
      <vt:lpstr>Questions?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Gyrfalcon Agricultural Analytics Platform  Go-To-Market Plan  </dc:title>
  <cp:lastModifiedBy>Zhou, Shengqi</cp:lastModifiedBy>
  <cp:revision>1</cp:revision>
  <dcterms:modified xsi:type="dcterms:W3CDTF">2020-12-25T22:40:46Z</dcterms:modified>
</cp:coreProperties>
</file>